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7" r:id="rId2"/>
    <p:sldId id="280" r:id="rId3"/>
    <p:sldId id="258" r:id="rId4"/>
    <p:sldId id="260" r:id="rId5"/>
    <p:sldId id="261" r:id="rId6"/>
    <p:sldId id="262" r:id="rId7"/>
    <p:sldId id="263" r:id="rId8"/>
    <p:sldId id="266" r:id="rId9"/>
    <p:sldId id="268" r:id="rId10"/>
    <p:sldId id="275" r:id="rId11"/>
    <p:sldId id="281" r:id="rId12"/>
    <p:sldId id="271" r:id="rId13"/>
    <p:sldId id="259" r:id="rId14"/>
    <p:sldId id="278" r:id="rId15"/>
    <p:sldId id="286" r:id="rId16"/>
    <p:sldId id="272" r:id="rId17"/>
    <p:sldId id="282" r:id="rId18"/>
    <p:sldId id="287" r:id="rId19"/>
    <p:sldId id="288" r:id="rId20"/>
    <p:sldId id="284" r:id="rId21"/>
    <p:sldId id="264" r:id="rId22"/>
    <p:sldId id="285" r:id="rId23"/>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5" autoAdjust="0"/>
    <p:restoredTop sz="83269" autoAdjust="0"/>
  </p:normalViewPr>
  <p:slideViewPr>
    <p:cSldViewPr>
      <p:cViewPr>
        <p:scale>
          <a:sx n="42" d="100"/>
          <a:sy n="42" d="100"/>
        </p:scale>
        <p:origin x="-636" y="-192"/>
      </p:cViewPr>
      <p:guideLst>
        <p:guide orient="horz" pos="2160"/>
        <p:guide pos="288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sz="quarter" idx="1"/>
          </p:nvPr>
        </p:nvSpPr>
        <p:spPr>
          <a:xfrm>
            <a:off x="4014100" y="0"/>
            <a:ext cx="3070860" cy="468630"/>
          </a:xfrm>
          <a:prstGeom prst="rect">
            <a:avLst/>
          </a:prstGeom>
        </p:spPr>
        <p:txBody>
          <a:bodyPr vert="horz" lIns="94046" tIns="47023" rIns="94046" bIns="47023" rtlCol="0"/>
          <a:lstStyle>
            <a:lvl1pPr algn="r">
              <a:defRPr sz="1200"/>
            </a:lvl1pPr>
          </a:lstStyle>
          <a:p>
            <a:fld id="{C0E86B1F-0C9F-4274-BFAB-6F0BCB176382}" type="datetimeFigureOut">
              <a:rPr lang="en-US" smtClean="0"/>
              <a:pPr/>
              <a:t>8/8/2015</a:t>
            </a:fld>
            <a:endParaRPr lang="en-US"/>
          </a:p>
        </p:txBody>
      </p:sp>
      <p:sp>
        <p:nvSpPr>
          <p:cNvPr id="4" name="Footer Placeholder 3"/>
          <p:cNvSpPr>
            <a:spLocks noGrp="1"/>
          </p:cNvSpPr>
          <p:nvPr>
            <p:ph type="ftr" sz="quarter" idx="2"/>
          </p:nvPr>
        </p:nvSpPr>
        <p:spPr>
          <a:xfrm>
            <a:off x="0" y="8902343"/>
            <a:ext cx="3070860" cy="468630"/>
          </a:xfrm>
          <a:prstGeom prst="rect">
            <a:avLst/>
          </a:prstGeom>
        </p:spPr>
        <p:txBody>
          <a:bodyPr vert="horz" lIns="94046" tIns="47023" rIns="94046" bIns="47023" rtlCol="0" anchor="b"/>
          <a:lstStyle>
            <a:lvl1pPr algn="l">
              <a:defRPr sz="1200"/>
            </a:lvl1pPr>
          </a:lstStyle>
          <a:p>
            <a:endParaRPr lang="en-US"/>
          </a:p>
        </p:txBody>
      </p:sp>
      <p:sp>
        <p:nvSpPr>
          <p:cNvPr id="5" name="Slide Number Placeholder 4"/>
          <p:cNvSpPr>
            <a:spLocks noGrp="1"/>
          </p:cNvSpPr>
          <p:nvPr>
            <p:ph type="sldNum" sz="quarter" idx="3"/>
          </p:nvPr>
        </p:nvSpPr>
        <p:spPr>
          <a:xfrm>
            <a:off x="4014100" y="8902343"/>
            <a:ext cx="3070860" cy="468630"/>
          </a:xfrm>
          <a:prstGeom prst="rect">
            <a:avLst/>
          </a:prstGeom>
        </p:spPr>
        <p:txBody>
          <a:bodyPr vert="horz" lIns="94046" tIns="47023" rIns="94046" bIns="47023" rtlCol="0" anchor="b"/>
          <a:lstStyle>
            <a:lvl1pPr algn="r">
              <a:defRPr sz="1200"/>
            </a:lvl1pPr>
          </a:lstStyle>
          <a:p>
            <a:fld id="{ABF01386-9193-4F82-ABD0-B5591F5F5374}" type="slidenum">
              <a:rPr lang="en-US" smtClean="0"/>
              <a:pPr/>
              <a:t>‹#›</a:t>
            </a:fld>
            <a:endParaRPr lang="en-US"/>
          </a:p>
        </p:txBody>
      </p:sp>
    </p:spTree>
    <p:extLst>
      <p:ext uri="{BB962C8B-B14F-4D97-AF65-F5344CB8AC3E}">
        <p14:creationId xmlns:p14="http://schemas.microsoft.com/office/powerpoint/2010/main" val="3576116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idx="1"/>
          </p:nvPr>
        </p:nvSpPr>
        <p:spPr>
          <a:xfrm>
            <a:off x="4014100" y="0"/>
            <a:ext cx="3070860" cy="468630"/>
          </a:xfrm>
          <a:prstGeom prst="rect">
            <a:avLst/>
          </a:prstGeom>
        </p:spPr>
        <p:txBody>
          <a:bodyPr vert="horz" lIns="94046" tIns="47023" rIns="94046" bIns="47023" rtlCol="0"/>
          <a:lstStyle>
            <a:lvl1pPr algn="r">
              <a:defRPr sz="1200"/>
            </a:lvl1pPr>
          </a:lstStyle>
          <a:p>
            <a:fld id="{D2EE1577-32AF-4B54-91AD-9FE0A209B159}" type="datetimeFigureOut">
              <a:rPr lang="en-US" smtClean="0"/>
              <a:pPr/>
              <a:t>8/8/2015</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6" tIns="47023" rIns="94046" bIns="47023" rtlCol="0" anchor="ctr"/>
          <a:lstStyle/>
          <a:p>
            <a:endParaRPr lang="en-US"/>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4046" tIns="47023" rIns="94046" bIns="47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70860" cy="468630"/>
          </a:xfrm>
          <a:prstGeom prst="rect">
            <a:avLst/>
          </a:prstGeom>
        </p:spPr>
        <p:txBody>
          <a:bodyPr vert="horz" lIns="94046" tIns="47023" rIns="94046" bIns="47023"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3"/>
            <a:ext cx="3070860" cy="468630"/>
          </a:xfrm>
          <a:prstGeom prst="rect">
            <a:avLst/>
          </a:prstGeom>
        </p:spPr>
        <p:txBody>
          <a:bodyPr vert="horz" lIns="94046" tIns="47023" rIns="94046" bIns="47023" rtlCol="0" anchor="b"/>
          <a:lstStyle>
            <a:lvl1pPr algn="r">
              <a:defRPr sz="1200"/>
            </a:lvl1pPr>
          </a:lstStyle>
          <a:p>
            <a:fld id="{9F645094-BB19-456B-AC0D-BC7F3517427B}" type="slidenum">
              <a:rPr lang="en-US" smtClean="0"/>
              <a:pPr/>
              <a:t>‹#›</a:t>
            </a:fld>
            <a:endParaRPr lang="en-US"/>
          </a:p>
        </p:txBody>
      </p:sp>
    </p:spTree>
    <p:extLst>
      <p:ext uri="{BB962C8B-B14F-4D97-AF65-F5344CB8AC3E}">
        <p14:creationId xmlns:p14="http://schemas.microsoft.com/office/powerpoint/2010/main" val="136422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Thank you for inviting me to talk about The Rotary Foundation.  The Rotary Foundation (TRF) is one of the premier charitable organizations in the world.  TRF receives a 4-star highest rating from Charity Navigator, America’s largest independent evaluation of charities.  TRF was established in 1917 and has been ‘doing good in the world’ ever since.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1</a:t>
            </a:fld>
            <a:endParaRPr lang="en-US" dirty="0"/>
          </a:p>
        </p:txBody>
      </p:sp>
    </p:spTree>
    <p:extLst>
      <p:ext uri="{BB962C8B-B14F-4D97-AF65-F5344CB8AC3E}">
        <p14:creationId xmlns:p14="http://schemas.microsoft.com/office/powerpoint/2010/main" val="102702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TRF belongs to Rotary International, and Rotary International’s mission is to PROVIDE service.  We have been around since 1905 helping people in our local community as well as around the world.  As you know, we Rotarians believe in “Service Above Self”.</a:t>
            </a:r>
          </a:p>
        </p:txBody>
      </p:sp>
      <p:sp>
        <p:nvSpPr>
          <p:cNvPr id="4" name="Slide Number Placeholder 3"/>
          <p:cNvSpPr>
            <a:spLocks noGrp="1"/>
          </p:cNvSpPr>
          <p:nvPr>
            <p:ph type="sldNum" sz="quarter" idx="10"/>
          </p:nvPr>
        </p:nvSpPr>
        <p:spPr/>
        <p:txBody>
          <a:bodyPr/>
          <a:lstStyle/>
          <a:p>
            <a:fld id="{9F645094-BB19-456B-AC0D-BC7F3517427B}" type="slidenum">
              <a:rPr lang="en-US" smtClean="0"/>
              <a:pPr/>
              <a:t>2</a:t>
            </a:fld>
            <a:endParaRPr lang="en-US" dirty="0"/>
          </a:p>
        </p:txBody>
      </p:sp>
    </p:spTree>
    <p:extLst>
      <p:ext uri="{BB962C8B-B14F-4D97-AF65-F5344CB8AC3E}">
        <p14:creationId xmlns:p14="http://schemas.microsoft.com/office/powerpoint/2010/main" val="4202119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Whereas, the mission of TRF is to ENABLE Rotarians to have the means to provide that service.  It is our contributions that give TRF the ability to fund many of the service opportunities that Rotarians perform around the world.  Where we Rotarians seek to provide a service project that benefits mankind, TRF ENABLES us to fulfill that service project with funding.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3</a:t>
            </a:fld>
            <a:endParaRPr lang="en-US" dirty="0"/>
          </a:p>
        </p:txBody>
      </p:sp>
    </p:spTree>
    <p:extLst>
      <p:ext uri="{BB962C8B-B14F-4D97-AF65-F5344CB8AC3E}">
        <p14:creationId xmlns:p14="http://schemas.microsoft.com/office/powerpoint/2010/main" val="3960483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If you want to help do good in the world, then you should understand WHY we Rotarians give.  We give because we believe in the good that it does for others less fortunate that us.  So if you want to help build bridges to help connect people and services, then you can do so as a Rotarian through TRF.  </a:t>
            </a:r>
          </a:p>
          <a:p>
            <a:endParaRPr lang="en-US" sz="1900" dirty="0"/>
          </a:p>
          <a:p>
            <a:r>
              <a:rPr lang="en-US" sz="1900" dirty="0"/>
              <a:t>We are known for the service that we provide around the world…….. As in this Bridges to Prosperity service project in Honduras and other countries that the Newport News and Warwick Rotary Clubs, as well as many other District 7600 Rotary Clubs, have participated.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4</a:t>
            </a:fld>
            <a:endParaRPr lang="en-US" dirty="0"/>
          </a:p>
        </p:txBody>
      </p:sp>
    </p:spTree>
    <p:extLst>
      <p:ext uri="{BB962C8B-B14F-4D97-AF65-F5344CB8AC3E}">
        <p14:creationId xmlns:p14="http://schemas.microsoft.com/office/powerpoint/2010/main" val="1366335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Maybe you want to help heal young children with heart defects.  You can do that through TRF because you understand WHY the contributions you give can be used by physicians who give their time and skills to healing hearts and saving lives.  Rotarians in Suffolk, South Richmond, </a:t>
            </a:r>
            <a:r>
              <a:rPr lang="en-US" sz="1900" dirty="0" err="1"/>
              <a:t>Innsbrook</a:t>
            </a:r>
            <a:r>
              <a:rPr lang="en-US" sz="1900" dirty="0"/>
              <a:t>, Richmond, Huguenot Trail and Bon Air Rotary Clubs understand WHY their giving is important to these children.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5</a:t>
            </a:fld>
            <a:endParaRPr lang="en-US"/>
          </a:p>
        </p:txBody>
      </p:sp>
    </p:spTree>
    <p:extLst>
      <p:ext uri="{BB962C8B-B14F-4D97-AF65-F5344CB8AC3E}">
        <p14:creationId xmlns:p14="http://schemas.microsoft.com/office/powerpoint/2010/main" val="350394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Rotarians understand the importance of clean water to good health and prosperity.  And they understand WHY giving to efforts that bring access to clean water and sanitation facilities leads to a better life.  Several of our Rotary Clubs – Virginia Peninsula, Blackstone, South Hill, Powhatan, Henrico East – have helped bring clean water to remote areas of the world, such as these two water projects in Costa Rica and Haiti.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6</a:t>
            </a:fld>
            <a:endParaRPr lang="en-US"/>
          </a:p>
        </p:txBody>
      </p:sp>
    </p:spTree>
    <p:extLst>
      <p:ext uri="{BB962C8B-B14F-4D97-AF65-F5344CB8AC3E}">
        <p14:creationId xmlns:p14="http://schemas.microsoft.com/office/powerpoint/2010/main" val="212638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Delivering healthy babies is also pretty important.  This mid-wife’s jeep in Haiti was provided by the Rotary Clubs of Western Henrico, Bon Air and Henrico East to enable these women to move about the countryside delivering precious little bundles of joy.  That’s a good reason to believe that TRF ‘does good in the world’.</a:t>
            </a:r>
          </a:p>
          <a:p>
            <a:endParaRPr lang="en-US" sz="1900" dirty="0"/>
          </a:p>
          <a:p>
            <a:r>
              <a:rPr lang="en-US" sz="1900" dirty="0"/>
              <a:t>Speaking of good in the world, Rotary is ‘this close’ to eradicating Polio because we believe that WHY we give can have a significant impact in the world.  Eradication of Polio will be a truly signature event made possible by the contributions of millions of dollars by our Rotarians.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7</a:t>
            </a:fld>
            <a:endParaRPr lang="en-US"/>
          </a:p>
        </p:txBody>
      </p:sp>
    </p:spTree>
    <p:extLst>
      <p:ext uri="{BB962C8B-B14F-4D97-AF65-F5344CB8AC3E}">
        <p14:creationId xmlns:p14="http://schemas.microsoft.com/office/powerpoint/2010/main" val="4011699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You don’t have to go overseas to believe in WHY we contribute to TRF.  You can see firsthand the work that your contributions do right in your community.  We use some of our Foundation funds to give District Grants to our Rotary Clubs to do service projects right where they live.  Here you see some of our Rotary Clubs in Action:  Western Henrico &amp; Short Pump helping a literacy project in Peter Paul Center, Bon Air and Midlothian buying sports equipment for the Falling Creek School and Prince George doing a bit of clean-up in their community.  Also a lot of goodwill was created by Oyster Point’s YMCA Bikes and Nutrition for Kids project. </a:t>
            </a:r>
          </a:p>
        </p:txBody>
      </p:sp>
      <p:sp>
        <p:nvSpPr>
          <p:cNvPr id="4" name="Slide Number Placeholder 3"/>
          <p:cNvSpPr>
            <a:spLocks noGrp="1"/>
          </p:cNvSpPr>
          <p:nvPr>
            <p:ph type="sldNum" sz="quarter" idx="10"/>
          </p:nvPr>
        </p:nvSpPr>
        <p:spPr/>
        <p:txBody>
          <a:bodyPr/>
          <a:lstStyle/>
          <a:p>
            <a:fld id="{9F645094-BB19-456B-AC0D-BC7F3517427B}" type="slidenum">
              <a:rPr lang="en-US" smtClean="0"/>
              <a:pPr/>
              <a:t>8</a:t>
            </a:fld>
            <a:endParaRPr lang="en-US"/>
          </a:p>
        </p:txBody>
      </p:sp>
    </p:spTree>
    <p:extLst>
      <p:ext uri="{BB962C8B-B14F-4D97-AF65-F5344CB8AC3E}">
        <p14:creationId xmlns:p14="http://schemas.microsoft.com/office/powerpoint/2010/main" val="4245273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900" dirty="0"/>
              <a:t>Every year, our Rotarians look for ways to serve.  They believe in the good that TRF brings.  Whether you are in North Suffolk working on a baseball field,, or Cape Charles mentoring a Youth Garden, or several Petersburg Rotary  Clubs upgrading a playground,  We enjoyed providing Coats for Kids with the Chesapeake Rotary, or working with </a:t>
            </a:r>
            <a:r>
              <a:rPr lang="en-US" sz="1900" dirty="0" err="1"/>
              <a:t>Innsbrook</a:t>
            </a:r>
            <a:r>
              <a:rPr lang="en-US" sz="1900" dirty="0"/>
              <a:t> Rotary on the Boys-Girls Club, or listing to the piano that New Kent Rotary purchased for the local high school or spreading the mulch with The Historic Triangle Rotary with the </a:t>
            </a:r>
            <a:r>
              <a:rPr lang="en-US" sz="1900" dirty="0" err="1"/>
              <a:t>Dreamcatchers</a:t>
            </a:r>
            <a:r>
              <a:rPr lang="en-US" sz="1900" dirty="0"/>
              <a:t> Organization, or helping Yorktown Rotary add shelving to the local Food Closet, or building a patio for the Powhatan Library.  Rotarians are active in their community helping meet the needs of people they know.</a:t>
            </a:r>
          </a:p>
        </p:txBody>
      </p:sp>
      <p:sp>
        <p:nvSpPr>
          <p:cNvPr id="4" name="Slide Number Placeholder 3"/>
          <p:cNvSpPr>
            <a:spLocks noGrp="1"/>
          </p:cNvSpPr>
          <p:nvPr>
            <p:ph type="sldNum" sz="quarter" idx="10"/>
          </p:nvPr>
        </p:nvSpPr>
        <p:spPr/>
        <p:txBody>
          <a:bodyPr/>
          <a:lstStyle/>
          <a:p>
            <a:fld id="{9F645094-BB19-456B-AC0D-BC7F3517427B}" type="slidenum">
              <a:rPr lang="en-US" smtClean="0"/>
              <a:pPr/>
              <a:t>9</a:t>
            </a:fld>
            <a:endParaRPr lang="en-US"/>
          </a:p>
        </p:txBody>
      </p:sp>
    </p:spTree>
    <p:extLst>
      <p:ext uri="{BB962C8B-B14F-4D97-AF65-F5344CB8AC3E}">
        <p14:creationId xmlns:p14="http://schemas.microsoft.com/office/powerpoint/2010/main" val="1078767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6"/>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32947" fontAlgn="base">
              <a:spcBef>
                <a:spcPct val="0"/>
              </a:spcBef>
              <a:spcAft>
                <a:spcPct val="0"/>
              </a:spcAft>
            </a:pPr>
            <a:fld id="{8139C007-6FB4-4BA5-BAD0-95728BFFC098}" type="slidenum">
              <a:rPr lang="en-US" smtClean="0">
                <a:latin typeface="Arial" pitchFamily="34" charset="0"/>
                <a:cs typeface="Arial" pitchFamily="34" charset="0"/>
              </a:rPr>
              <a:pPr defTabSz="932947" fontAlgn="base">
                <a:spcBef>
                  <a:spcPct val="0"/>
                </a:spcBef>
                <a:spcAft>
                  <a:spcPct val="0"/>
                </a:spcAft>
              </a:pPr>
              <a:t>10</a:t>
            </a:fld>
            <a:endParaRPr lang="en-US" dirty="0" smtClean="0">
              <a:latin typeface="Arial" pitchFamily="34" charset="0"/>
              <a:cs typeface="Arial" pitchFamily="34" charset="0"/>
            </a:endParaRPr>
          </a:p>
        </p:txBody>
      </p:sp>
      <p:sp>
        <p:nvSpPr>
          <p:cNvPr id="63491" name="Rectangle 2"/>
          <p:cNvSpPr>
            <a:spLocks noGrp="1" noRot="1" noChangeAspect="1" noTextEdit="1"/>
          </p:cNvSpPr>
          <p:nvPr>
            <p:ph type="sldImg"/>
          </p:nvPr>
        </p:nvSpPr>
        <p:spPr bwMode="auto">
          <a:xfrm>
            <a:off x="1379538" y="280988"/>
            <a:ext cx="3908425" cy="2932112"/>
          </a:xfrm>
          <a:noFill/>
          <a:ln>
            <a:solidFill>
              <a:srgbClr val="000000"/>
            </a:solidFill>
            <a:miter lim="800000"/>
            <a:headEnd/>
            <a:tailEnd/>
          </a:ln>
        </p:spPr>
      </p:sp>
      <p:sp>
        <p:nvSpPr>
          <p:cNvPr id="63492" name="Rectangle 3"/>
          <p:cNvSpPr>
            <a:spLocks noGrp="1"/>
          </p:cNvSpPr>
          <p:nvPr>
            <p:ph type="body" idx="1"/>
          </p:nvPr>
        </p:nvSpPr>
        <p:spPr bwMode="auto">
          <a:xfrm>
            <a:off x="706737" y="3450371"/>
            <a:ext cx="5673126" cy="5218725"/>
          </a:xfrm>
          <a:noFill/>
        </p:spPr>
        <p:txBody>
          <a:bodyPr wrap="square" numCol="1" anchor="t" anchorCtr="0" compatLnSpc="1">
            <a:prstTxWarp prst="textNoShape">
              <a:avLst/>
            </a:prstTxWarp>
          </a:bodyPr>
          <a:lstStyle/>
          <a:p>
            <a:pPr eaLnBrk="1" hangingPunct="1">
              <a:spcBef>
                <a:spcPct val="0"/>
              </a:spcBef>
            </a:pPr>
            <a:r>
              <a:rPr lang="en-US" sz="1900" dirty="0"/>
              <a:t>So, when we look at WHY we give and what we get in return, I think you will understand that “doing good in the world” also makes us a better organization.  With stronger, more innovative, and more flexible clubs, come better brand awareness and public image.  With better service projects that are more focused and have a greater long-term impact, comes more interest in joining the efforts of our clubs—through membership, contributions, and collaboration in our service efforts</a:t>
            </a:r>
          </a:p>
          <a:p>
            <a:pPr eaLnBrk="1" hangingPunct="1">
              <a:spcBef>
                <a:spcPct val="0"/>
              </a:spcBef>
            </a:pPr>
            <a:endParaRPr lang="en-US" sz="1900" dirty="0"/>
          </a:p>
          <a:p>
            <a:pPr eaLnBrk="1" hangingPunct="1">
              <a:spcBef>
                <a:spcPct val="0"/>
              </a:spcBef>
            </a:pPr>
            <a:r>
              <a:rPr lang="en-US" sz="1900" dirty="0"/>
              <a:t>Ultimately, all these outcomes are a result of the efforts of our clubs and districts to do things a bit differently and keep up with the demand of the communities we serve both locally and globally.</a:t>
            </a:r>
          </a:p>
          <a:p>
            <a:pPr eaLnBrk="1" hangingPunct="1">
              <a:spcBef>
                <a:spcPct val="0"/>
              </a:spcBef>
            </a:pPr>
            <a:endParaRPr lang="en-US" sz="1900" dirty="0"/>
          </a:p>
        </p:txBody>
      </p:sp>
    </p:spTree>
    <p:extLst>
      <p:ext uri="{BB962C8B-B14F-4D97-AF65-F5344CB8AC3E}">
        <p14:creationId xmlns:p14="http://schemas.microsoft.com/office/powerpoint/2010/main" val="1171340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By believing in The Rotary Foundation, you can truly make a difference, you can be part of something bigger than yourself and you can leave a legacy for others.</a:t>
            </a:r>
          </a:p>
        </p:txBody>
      </p:sp>
      <p:sp>
        <p:nvSpPr>
          <p:cNvPr id="4" name="Slide Number Placeholder 3"/>
          <p:cNvSpPr>
            <a:spLocks noGrp="1"/>
          </p:cNvSpPr>
          <p:nvPr>
            <p:ph type="sldNum" sz="quarter" idx="10"/>
          </p:nvPr>
        </p:nvSpPr>
        <p:spPr/>
        <p:txBody>
          <a:bodyPr/>
          <a:lstStyle/>
          <a:p>
            <a:fld id="{9F645094-BB19-456B-AC0D-BC7F3517427B}" type="slidenum">
              <a:rPr lang="en-US" smtClean="0"/>
              <a:pPr/>
              <a:t>11</a:t>
            </a:fld>
            <a:endParaRPr lang="en-US"/>
          </a:p>
        </p:txBody>
      </p:sp>
    </p:spTree>
    <p:extLst>
      <p:ext uri="{BB962C8B-B14F-4D97-AF65-F5344CB8AC3E}">
        <p14:creationId xmlns:p14="http://schemas.microsoft.com/office/powerpoint/2010/main" val="2591030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Our Rotary Clubs have been good stewards of TRF.   Over the years, we have given  generously of ourselves to better mankind.   D7600 ranks in the top 10% in giving of the over 500 Rotary Districts in the world.  In just the last  three years, our giving has totaled over $2 Million.  Last year, we set a  District giving record of $175.00 per capita.  As an organization, Rotarians have contributed over $650 Million to enable Rotary to provide “Service Above Self”.</a:t>
            </a:r>
          </a:p>
        </p:txBody>
      </p:sp>
      <p:sp>
        <p:nvSpPr>
          <p:cNvPr id="4" name="Slide Number Placeholder 3"/>
          <p:cNvSpPr>
            <a:spLocks noGrp="1"/>
          </p:cNvSpPr>
          <p:nvPr>
            <p:ph type="sldNum" sz="quarter" idx="10"/>
          </p:nvPr>
        </p:nvSpPr>
        <p:spPr/>
        <p:txBody>
          <a:bodyPr/>
          <a:lstStyle/>
          <a:p>
            <a:fld id="{9F645094-BB19-456B-AC0D-BC7F3517427B}" type="slidenum">
              <a:rPr lang="en-US" smtClean="0"/>
              <a:pPr/>
              <a:t>12</a:t>
            </a:fld>
            <a:endParaRPr lang="en-US"/>
          </a:p>
        </p:txBody>
      </p:sp>
    </p:spTree>
    <p:extLst>
      <p:ext uri="{BB962C8B-B14F-4D97-AF65-F5344CB8AC3E}">
        <p14:creationId xmlns:p14="http://schemas.microsoft.com/office/powerpoint/2010/main" val="3948246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xfrm>
            <a:off x="1203325" y="706438"/>
            <a:ext cx="4681538" cy="3511550"/>
          </a:xfrm>
          <a:noFill/>
          <a:ln>
            <a:solidFill>
              <a:srgbClr val="000000"/>
            </a:solidFill>
            <a:miter lim="800000"/>
            <a:headEnd/>
            <a:tailEnd/>
          </a:ln>
        </p:spPr>
      </p:sp>
      <p:sp>
        <p:nvSpPr>
          <p:cNvPr id="43011" name="Rectangle 3"/>
          <p:cNvSpPr>
            <a:spLocks noGrp="1"/>
          </p:cNvSpPr>
          <p:nvPr>
            <p:ph type="body" idx="1"/>
          </p:nvPr>
        </p:nvSpPr>
        <p:spPr bwMode="auto">
          <a:xfrm>
            <a:off x="943241" y="4451986"/>
            <a:ext cx="5200121" cy="4216043"/>
          </a:xfrm>
          <a:noFill/>
        </p:spPr>
        <p:txBody>
          <a:bodyPr wrap="square" numCol="1" anchor="t" anchorCtr="0" compatLnSpc="1">
            <a:prstTxWarp prst="textNoShape">
              <a:avLst/>
            </a:prstTxWarp>
          </a:bodyPr>
          <a:lstStyle/>
          <a:p>
            <a:r>
              <a:rPr lang="en-US" sz="1600" dirty="0"/>
              <a:t>When we give to TRF, we can contribute to one of three funds depending on what we want that money to do.  If we contribute to the Annual Fund, we use that money to enable  service projects to be accomplished.   These funds operate our Foundation from year to year.  </a:t>
            </a:r>
          </a:p>
          <a:p>
            <a:endParaRPr lang="en-US" sz="1600" dirty="0"/>
          </a:p>
          <a:p>
            <a:r>
              <a:rPr lang="en-US" sz="1600" dirty="0"/>
              <a:t>If we contribute to the Permanent Fund, now called the Endowment Fund, we are wanting that money to be held in perpetuity as an endowment, whose interest is used to enable projects to be accomplished.  </a:t>
            </a:r>
          </a:p>
          <a:p>
            <a:endParaRPr lang="en-US" sz="1600" dirty="0"/>
          </a:p>
          <a:p>
            <a:r>
              <a:rPr lang="en-US" sz="1600" dirty="0"/>
              <a:t>We can also contribute funds directly to Polio to help us eradicate that terrible disease.   These funds, along with funds from other partners including the Gates Foundation, are used to get us “this close” to achieve the certification of polio eradication by the end of 2018.</a:t>
            </a:r>
          </a:p>
        </p:txBody>
      </p:sp>
    </p:spTree>
    <p:extLst>
      <p:ext uri="{BB962C8B-B14F-4D97-AF65-F5344CB8AC3E}">
        <p14:creationId xmlns:p14="http://schemas.microsoft.com/office/powerpoint/2010/main" val="874659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600" b="1" dirty="0"/>
              <a:t>Let me ask you ………… What do you know about???</a:t>
            </a:r>
          </a:p>
          <a:p>
            <a:endParaRPr lang="en-US" sz="1600" dirty="0"/>
          </a:p>
          <a:p>
            <a:r>
              <a:rPr lang="en-US" sz="1600" b="1" dirty="0"/>
              <a:t>Paul Harris Fellow</a:t>
            </a:r>
            <a:r>
              <a:rPr lang="en-US" sz="1600" dirty="0"/>
              <a:t>….. Anyone who contributes $1,000 to TRF</a:t>
            </a:r>
          </a:p>
          <a:p>
            <a:r>
              <a:rPr lang="en-US" sz="1600" b="1" dirty="0"/>
              <a:t>Rotary Foundation Sustaining Member </a:t>
            </a:r>
            <a:r>
              <a:rPr lang="en-US" sz="1600" dirty="0"/>
              <a:t>………. Anyone who contributes $100 or more  each year to TRF</a:t>
            </a:r>
          </a:p>
          <a:p>
            <a:r>
              <a:rPr lang="en-US" sz="1600" b="1" dirty="0"/>
              <a:t>Every Rotarian, Every Year</a:t>
            </a:r>
            <a:r>
              <a:rPr lang="en-US" sz="1600" dirty="0"/>
              <a:t>……….. Annual campaign EREY to encourage Rotarians to give….. Normally conducted in November</a:t>
            </a:r>
          </a:p>
          <a:p>
            <a:r>
              <a:rPr lang="en-US" sz="1600" b="1" dirty="0"/>
              <a:t>Paul Harris Society</a:t>
            </a:r>
            <a:r>
              <a:rPr lang="en-US" sz="1600" dirty="0"/>
              <a:t>………… A Rotarian who gives annually $1,000 to TRF may join the PHS</a:t>
            </a:r>
          </a:p>
          <a:p>
            <a:r>
              <a:rPr lang="en-US" sz="1600" b="1" dirty="0"/>
              <a:t>Major Donor </a:t>
            </a:r>
            <a:r>
              <a:rPr lang="en-US" sz="1600" dirty="0"/>
              <a:t>………. A Rotarian who has given $10,000 or more to TRF</a:t>
            </a:r>
          </a:p>
          <a:p>
            <a:r>
              <a:rPr lang="en-US" sz="1600" b="1" dirty="0"/>
              <a:t>Benefactor</a:t>
            </a:r>
            <a:r>
              <a:rPr lang="en-US" sz="1600" dirty="0"/>
              <a:t>………….. A Rotarian who has pledged or given $1,000 to the Endowment Fund, usually as an insurance policy</a:t>
            </a:r>
          </a:p>
          <a:p>
            <a:r>
              <a:rPr lang="en-US" sz="1600" b="1" dirty="0"/>
              <a:t>Bequest Society</a:t>
            </a:r>
            <a:r>
              <a:rPr lang="en-US" sz="1600" dirty="0"/>
              <a:t>……… A Rotarian who has pledged or given $10,000 or more to the Endowment Fund, usually as an Insurance policy.</a:t>
            </a:r>
          </a:p>
          <a:p>
            <a:r>
              <a:rPr lang="en-US" sz="1600" b="1" dirty="0"/>
              <a:t>End Polio Now Campaign</a:t>
            </a:r>
            <a:r>
              <a:rPr lang="en-US" sz="1600" dirty="0"/>
              <a:t>…………. Part of the Gates matching funds.  A Rotarian who gives to the </a:t>
            </a:r>
            <a:r>
              <a:rPr lang="en-US" sz="1600" dirty="0" err="1"/>
              <a:t>PolioPlus</a:t>
            </a:r>
            <a:r>
              <a:rPr lang="en-US" sz="1600" dirty="0"/>
              <a:t> campaign.</a:t>
            </a:r>
          </a:p>
        </p:txBody>
      </p:sp>
      <p:sp>
        <p:nvSpPr>
          <p:cNvPr id="4" name="Slide Number Placeholder 3"/>
          <p:cNvSpPr>
            <a:spLocks noGrp="1"/>
          </p:cNvSpPr>
          <p:nvPr>
            <p:ph type="sldNum" sz="quarter" idx="10"/>
          </p:nvPr>
        </p:nvSpPr>
        <p:spPr/>
        <p:txBody>
          <a:bodyPr/>
          <a:lstStyle/>
          <a:p>
            <a:fld id="{9F645094-BB19-456B-AC0D-BC7F3517427B}" type="slidenum">
              <a:rPr lang="en-US" smtClean="0"/>
              <a:pPr/>
              <a:t>14</a:t>
            </a:fld>
            <a:endParaRPr lang="en-US"/>
          </a:p>
        </p:txBody>
      </p:sp>
    </p:spTree>
    <p:extLst>
      <p:ext uri="{BB962C8B-B14F-4D97-AF65-F5344CB8AC3E}">
        <p14:creationId xmlns:p14="http://schemas.microsoft.com/office/powerpoint/2010/main" val="2853067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D887EE-5F0F-4CB1-9281-BC93A5D0168D}" type="slidenum">
              <a:rPr lang="en-US" smtClean="0">
                <a:cs typeface="Arial" pitchFamily="34" charset="0"/>
              </a:rPr>
              <a:pPr fontAlgn="base">
                <a:spcBef>
                  <a:spcPct val="0"/>
                </a:spcBef>
                <a:spcAft>
                  <a:spcPct val="0"/>
                </a:spcAft>
              </a:pPr>
              <a:t>15</a:t>
            </a:fld>
            <a:endParaRPr lang="en-US" smtClean="0">
              <a:cs typeface="Arial" pitchFamily="34" charset="0"/>
            </a:endParaRPr>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8" name="Rectangle 3"/>
          <p:cNvSpPr>
            <a:spLocks noGrp="1" noChangeArrowheads="1"/>
          </p:cNvSpPr>
          <p:nvPr>
            <p:ph type="body" idx="1"/>
          </p:nvPr>
        </p:nvSpPr>
        <p:spPr bwMode="auto">
          <a:xfrm>
            <a:off x="443915" y="4451266"/>
            <a:ext cx="6274092" cy="4219429"/>
          </a:xfrm>
          <a:noFill/>
        </p:spPr>
        <p:txBody>
          <a:bodyPr wrap="square" numCol="1" anchor="t" anchorCtr="0" compatLnSpc="1">
            <a:prstTxWarp prst="textNoShape">
              <a:avLst/>
            </a:prstTxWarp>
            <a:normAutofit fontScale="92500" lnSpcReduction="10000"/>
          </a:bodyPr>
          <a:lstStyle/>
          <a:p>
            <a:pPr eaLnBrk="1" hangingPunct="1">
              <a:spcBef>
                <a:spcPct val="0"/>
              </a:spcBef>
            </a:pPr>
            <a:r>
              <a:rPr lang="en-US" sz="1900" dirty="0">
                <a:latin typeface="Arial Unicode MS" pitchFamily="34" charset="-128"/>
              </a:rPr>
              <a:t>You might want to know what Rotary does with the money you contribute…………. </a:t>
            </a:r>
          </a:p>
          <a:p>
            <a:pPr eaLnBrk="1" hangingPunct="1">
              <a:spcBef>
                <a:spcPct val="0"/>
              </a:spcBef>
            </a:pPr>
            <a:endParaRPr lang="en-US" sz="1900" dirty="0">
              <a:latin typeface="Arial Unicode MS" pitchFamily="34" charset="-128"/>
            </a:endParaRPr>
          </a:p>
          <a:p>
            <a:pPr eaLnBrk="1" hangingPunct="1">
              <a:spcBef>
                <a:spcPct val="0"/>
              </a:spcBef>
            </a:pPr>
            <a:r>
              <a:rPr lang="en-US" sz="1600" dirty="0">
                <a:latin typeface="Arial Unicode MS" pitchFamily="34" charset="-128"/>
              </a:rPr>
              <a:t>First of all, the money  contributed to the Annual Fund is invested for three years and the interest is used to continue operations.  After three years, that amount contributed, in this case, D7600 contributed about $500,000 in 2010, is returned for use in service projects.  That contribution is available in 2013.  </a:t>
            </a:r>
          </a:p>
          <a:p>
            <a:pPr eaLnBrk="1" hangingPunct="1">
              <a:spcBef>
                <a:spcPct val="0"/>
              </a:spcBef>
            </a:pPr>
            <a:endParaRPr lang="en-US" sz="1600" dirty="0">
              <a:latin typeface="Arial Unicode MS" pitchFamily="34" charset="-128"/>
            </a:endParaRPr>
          </a:p>
          <a:p>
            <a:pPr eaLnBrk="1" hangingPunct="1">
              <a:spcBef>
                <a:spcPct val="0"/>
              </a:spcBef>
            </a:pPr>
            <a:r>
              <a:rPr lang="en-US" sz="1600" dirty="0">
                <a:latin typeface="Arial Unicode MS" pitchFamily="34" charset="-128"/>
              </a:rPr>
              <a:t>Of the $500,000, one half comes back to D7600 as District Designated Funds to use for District Grants and Global Grants.  The other half, $250,000, is available in the World Fund, which can be used to match requests for Global Grants or other purposes.  D7600 can use up to ½ of their DDF for District Grants  ($125,000) and the remainder for Global Grants.  DDF that is used for Global Grants is then matched with money from the World Fund.  In that way, a $15,000 of DDF used in a Global Grant can quickly become a $30,000 service project somewhere in the world.</a:t>
            </a:r>
          </a:p>
        </p:txBody>
      </p:sp>
    </p:spTree>
    <p:extLst>
      <p:ext uri="{BB962C8B-B14F-4D97-AF65-F5344CB8AC3E}">
        <p14:creationId xmlns:p14="http://schemas.microsoft.com/office/powerpoint/2010/main" val="3044483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5"/>
          <p:cNvSpPr>
            <a:spLocks noGrp="1"/>
          </p:cNvSpPr>
          <p:nvPr>
            <p:ph type="ftr" sz="quarter" idx="4"/>
          </p:nvPr>
        </p:nvSpPr>
        <p:spPr>
          <a:noFill/>
        </p:spPr>
        <p:txBody>
          <a:bodyPr/>
          <a:lstStyle>
            <a:lvl1pPr defTabSz="938854" eaLnBrk="0" hangingPunct="0">
              <a:defRPr>
                <a:solidFill>
                  <a:schemeClr val="tx1"/>
                </a:solidFill>
                <a:latin typeface="Arial" pitchFamily="34" charset="0"/>
                <a:cs typeface="Arial" pitchFamily="34" charset="0"/>
              </a:defRPr>
            </a:lvl1pPr>
            <a:lvl2pPr marL="754955" indent="-290367" defTabSz="938854" eaLnBrk="0" hangingPunct="0">
              <a:defRPr>
                <a:solidFill>
                  <a:schemeClr val="tx1"/>
                </a:solidFill>
                <a:latin typeface="Arial" pitchFamily="34" charset="0"/>
                <a:cs typeface="Arial" pitchFamily="34" charset="0"/>
              </a:defRPr>
            </a:lvl2pPr>
            <a:lvl3pPr marL="1161469" indent="-232294" defTabSz="938854" eaLnBrk="0" hangingPunct="0">
              <a:defRPr>
                <a:solidFill>
                  <a:schemeClr val="tx1"/>
                </a:solidFill>
                <a:latin typeface="Arial" pitchFamily="34" charset="0"/>
                <a:cs typeface="Arial" pitchFamily="34" charset="0"/>
              </a:defRPr>
            </a:lvl3pPr>
            <a:lvl4pPr marL="1626056" indent="-232294" defTabSz="938854" eaLnBrk="0" hangingPunct="0">
              <a:defRPr>
                <a:solidFill>
                  <a:schemeClr val="tx1"/>
                </a:solidFill>
                <a:latin typeface="Arial" pitchFamily="34" charset="0"/>
                <a:cs typeface="Arial" pitchFamily="34" charset="0"/>
              </a:defRPr>
            </a:lvl4pPr>
            <a:lvl5pPr marL="2090643" indent="-232294" defTabSz="938854" eaLnBrk="0" hangingPunct="0">
              <a:defRPr>
                <a:solidFill>
                  <a:schemeClr val="tx1"/>
                </a:solidFill>
                <a:latin typeface="Arial" pitchFamily="34" charset="0"/>
                <a:cs typeface="Arial" pitchFamily="34" charset="0"/>
              </a:defRPr>
            </a:lvl5pPr>
            <a:lvl6pPr marL="2555231" indent="-232294" defTabSz="938854" eaLnBrk="0" fontAlgn="base" hangingPunct="0">
              <a:spcBef>
                <a:spcPct val="0"/>
              </a:spcBef>
              <a:spcAft>
                <a:spcPct val="0"/>
              </a:spcAft>
              <a:defRPr>
                <a:solidFill>
                  <a:schemeClr val="tx1"/>
                </a:solidFill>
                <a:latin typeface="Arial" pitchFamily="34" charset="0"/>
                <a:cs typeface="Arial" pitchFamily="34" charset="0"/>
              </a:defRPr>
            </a:lvl6pPr>
            <a:lvl7pPr marL="3019818" indent="-232294" defTabSz="938854" eaLnBrk="0" fontAlgn="base" hangingPunct="0">
              <a:spcBef>
                <a:spcPct val="0"/>
              </a:spcBef>
              <a:spcAft>
                <a:spcPct val="0"/>
              </a:spcAft>
              <a:defRPr>
                <a:solidFill>
                  <a:schemeClr val="tx1"/>
                </a:solidFill>
                <a:latin typeface="Arial" pitchFamily="34" charset="0"/>
                <a:cs typeface="Arial" pitchFamily="34" charset="0"/>
              </a:defRPr>
            </a:lvl7pPr>
            <a:lvl8pPr marL="3484406" indent="-232294" defTabSz="938854" eaLnBrk="0" fontAlgn="base" hangingPunct="0">
              <a:spcBef>
                <a:spcPct val="0"/>
              </a:spcBef>
              <a:spcAft>
                <a:spcPct val="0"/>
              </a:spcAft>
              <a:defRPr>
                <a:solidFill>
                  <a:schemeClr val="tx1"/>
                </a:solidFill>
                <a:latin typeface="Arial" pitchFamily="34" charset="0"/>
                <a:cs typeface="Arial" pitchFamily="34" charset="0"/>
              </a:defRPr>
            </a:lvl8pPr>
            <a:lvl9pPr marL="3948994" indent="-232294" defTabSz="938854"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t>FVC Report to Trustees, September 2011</a:t>
            </a:r>
          </a:p>
        </p:txBody>
      </p:sp>
      <p:sp>
        <p:nvSpPr>
          <p:cNvPr id="33795" name="Slide Number Placeholder 6"/>
          <p:cNvSpPr>
            <a:spLocks noGrp="1"/>
          </p:cNvSpPr>
          <p:nvPr>
            <p:ph type="sldNum" sz="quarter" idx="5"/>
          </p:nvPr>
        </p:nvSpPr>
        <p:spPr>
          <a:noFill/>
        </p:spPr>
        <p:txBody>
          <a:bodyPr/>
          <a:lstStyle>
            <a:lvl1pPr defTabSz="938854" eaLnBrk="0" hangingPunct="0">
              <a:defRPr>
                <a:solidFill>
                  <a:schemeClr val="tx1"/>
                </a:solidFill>
                <a:latin typeface="Arial" pitchFamily="34" charset="0"/>
                <a:cs typeface="Arial" pitchFamily="34" charset="0"/>
              </a:defRPr>
            </a:lvl1pPr>
            <a:lvl2pPr marL="754955" indent="-290367" defTabSz="938854" eaLnBrk="0" hangingPunct="0">
              <a:defRPr>
                <a:solidFill>
                  <a:schemeClr val="tx1"/>
                </a:solidFill>
                <a:latin typeface="Arial" pitchFamily="34" charset="0"/>
                <a:cs typeface="Arial" pitchFamily="34" charset="0"/>
              </a:defRPr>
            </a:lvl2pPr>
            <a:lvl3pPr marL="1161469" indent="-232294" defTabSz="938854" eaLnBrk="0" hangingPunct="0">
              <a:defRPr>
                <a:solidFill>
                  <a:schemeClr val="tx1"/>
                </a:solidFill>
                <a:latin typeface="Arial" pitchFamily="34" charset="0"/>
                <a:cs typeface="Arial" pitchFamily="34" charset="0"/>
              </a:defRPr>
            </a:lvl3pPr>
            <a:lvl4pPr marL="1626056" indent="-232294" defTabSz="938854" eaLnBrk="0" hangingPunct="0">
              <a:defRPr>
                <a:solidFill>
                  <a:schemeClr val="tx1"/>
                </a:solidFill>
                <a:latin typeface="Arial" pitchFamily="34" charset="0"/>
                <a:cs typeface="Arial" pitchFamily="34" charset="0"/>
              </a:defRPr>
            </a:lvl4pPr>
            <a:lvl5pPr marL="2090643" indent="-232294" defTabSz="938854" eaLnBrk="0" hangingPunct="0">
              <a:defRPr>
                <a:solidFill>
                  <a:schemeClr val="tx1"/>
                </a:solidFill>
                <a:latin typeface="Arial" pitchFamily="34" charset="0"/>
                <a:cs typeface="Arial" pitchFamily="34" charset="0"/>
              </a:defRPr>
            </a:lvl5pPr>
            <a:lvl6pPr marL="2555231" indent="-232294" defTabSz="938854" eaLnBrk="0" fontAlgn="base" hangingPunct="0">
              <a:spcBef>
                <a:spcPct val="0"/>
              </a:spcBef>
              <a:spcAft>
                <a:spcPct val="0"/>
              </a:spcAft>
              <a:defRPr>
                <a:solidFill>
                  <a:schemeClr val="tx1"/>
                </a:solidFill>
                <a:latin typeface="Arial" pitchFamily="34" charset="0"/>
                <a:cs typeface="Arial" pitchFamily="34" charset="0"/>
              </a:defRPr>
            </a:lvl6pPr>
            <a:lvl7pPr marL="3019818" indent="-232294" defTabSz="938854" eaLnBrk="0" fontAlgn="base" hangingPunct="0">
              <a:spcBef>
                <a:spcPct val="0"/>
              </a:spcBef>
              <a:spcAft>
                <a:spcPct val="0"/>
              </a:spcAft>
              <a:defRPr>
                <a:solidFill>
                  <a:schemeClr val="tx1"/>
                </a:solidFill>
                <a:latin typeface="Arial" pitchFamily="34" charset="0"/>
                <a:cs typeface="Arial" pitchFamily="34" charset="0"/>
              </a:defRPr>
            </a:lvl7pPr>
            <a:lvl8pPr marL="3484406" indent="-232294" defTabSz="938854" eaLnBrk="0" fontAlgn="base" hangingPunct="0">
              <a:spcBef>
                <a:spcPct val="0"/>
              </a:spcBef>
              <a:spcAft>
                <a:spcPct val="0"/>
              </a:spcAft>
              <a:defRPr>
                <a:solidFill>
                  <a:schemeClr val="tx1"/>
                </a:solidFill>
                <a:latin typeface="Arial" pitchFamily="34" charset="0"/>
                <a:cs typeface="Arial" pitchFamily="34" charset="0"/>
              </a:defRPr>
            </a:lvl8pPr>
            <a:lvl9pPr marL="3948994" indent="-232294" defTabSz="938854"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E04C892-4704-4854-B333-3A895E0FD344}" type="slidenum">
              <a:rPr lang="en-US"/>
              <a:pPr eaLnBrk="1" hangingPunct="1"/>
              <a:t>16</a:t>
            </a:fld>
            <a:endParaRPr lang="en-US" dirty="0"/>
          </a:p>
        </p:txBody>
      </p:sp>
      <p:sp>
        <p:nvSpPr>
          <p:cNvPr id="33796" name="Rectangle 7"/>
          <p:cNvSpPr txBox="1">
            <a:spLocks noGrp="1" noChangeArrowheads="1"/>
          </p:cNvSpPr>
          <p:nvPr/>
        </p:nvSpPr>
        <p:spPr bwMode="auto">
          <a:xfrm>
            <a:off x="4013289" y="8902050"/>
            <a:ext cx="3071677" cy="46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62" tIns="46982" rIns="93962" bIns="46982" anchor="b"/>
          <a:lstStyle>
            <a:lvl1pPr defTabSz="966788" eaLnBrk="0" hangingPunct="0">
              <a:defRPr>
                <a:solidFill>
                  <a:schemeClr val="tx1"/>
                </a:solidFill>
                <a:latin typeface="Arial" pitchFamily="34" charset="0"/>
                <a:cs typeface="Arial" pitchFamily="34" charset="0"/>
              </a:defRPr>
            </a:lvl1pPr>
            <a:lvl2pPr marL="742950" indent="-285750" defTabSz="966788" eaLnBrk="0" hangingPunct="0">
              <a:defRPr>
                <a:solidFill>
                  <a:schemeClr val="tx1"/>
                </a:solidFill>
                <a:latin typeface="Arial" pitchFamily="34" charset="0"/>
                <a:cs typeface="Arial" pitchFamily="34" charset="0"/>
              </a:defRPr>
            </a:lvl2pPr>
            <a:lvl3pPr marL="1143000" indent="-228600" defTabSz="966788" eaLnBrk="0" hangingPunct="0">
              <a:defRPr>
                <a:solidFill>
                  <a:schemeClr val="tx1"/>
                </a:solidFill>
                <a:latin typeface="Arial" pitchFamily="34" charset="0"/>
                <a:cs typeface="Arial" pitchFamily="34" charset="0"/>
              </a:defRPr>
            </a:lvl3pPr>
            <a:lvl4pPr marL="1600200" indent="-228600" defTabSz="966788" eaLnBrk="0" hangingPunct="0">
              <a:defRPr>
                <a:solidFill>
                  <a:schemeClr val="tx1"/>
                </a:solidFill>
                <a:latin typeface="Arial" pitchFamily="34" charset="0"/>
                <a:cs typeface="Arial" pitchFamily="34" charset="0"/>
              </a:defRPr>
            </a:lvl4pPr>
            <a:lvl5pPr marL="2057400" indent="-228600" defTabSz="966788" eaLnBrk="0" hangingPunct="0">
              <a:defRPr>
                <a:solidFill>
                  <a:schemeClr val="tx1"/>
                </a:solidFill>
                <a:latin typeface="Arial" pitchFamily="34" charset="0"/>
                <a:cs typeface="Arial" pitchFamily="34" charset="0"/>
              </a:defRPr>
            </a:lvl5pPr>
            <a:lvl6pPr marL="2514600" indent="-228600" defTabSz="966788"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66788"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66788"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66788"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1E9EBC03-84BF-4305-AD7F-51B2A1973A18}" type="slidenum">
              <a:rPr lang="en-US" sz="1100">
                <a:ea typeface="MS PGothic" pitchFamily="34" charset="-128"/>
              </a:rPr>
              <a:pPr algn="r" eaLnBrk="1" hangingPunct="1"/>
              <a:t>16</a:t>
            </a:fld>
            <a:endParaRPr lang="en-US" sz="1100" dirty="0">
              <a:ea typeface="MS PGothic" pitchFamily="34" charset="-128"/>
            </a:endParaRPr>
          </a:p>
        </p:txBody>
      </p:sp>
      <p:sp>
        <p:nvSpPr>
          <p:cNvPr id="3379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8" name="Rectangle 3"/>
          <p:cNvSpPr>
            <a:spLocks noGrp="1" noChangeArrowheads="1"/>
          </p:cNvSpPr>
          <p:nvPr>
            <p:ph type="body" idx="1"/>
          </p:nvPr>
        </p:nvSpPr>
        <p:spPr>
          <a:noFill/>
        </p:spPr>
        <p:txBody>
          <a:bodyPr lIns="93962" tIns="46982" rIns="93962" bIns="46982"/>
          <a:lstStyle/>
          <a:p>
            <a:endParaRPr lang="en-US" dirty="0" smtClean="0"/>
          </a:p>
          <a:p>
            <a:pPr>
              <a:buFontTx/>
              <a:buChar char="•"/>
            </a:pPr>
            <a:r>
              <a:rPr lang="en-US" sz="1900" dirty="0"/>
              <a:t>The Rotary Foundation has identified six areas of focus for those projects and activities requesting funding via global grants. These areas reflect critical humanitarian issues and needs that Rotarians are already addressing worldwide. </a:t>
            </a:r>
          </a:p>
          <a:p>
            <a:pPr>
              <a:buFontTx/>
              <a:buChar char="•"/>
            </a:pPr>
            <a:r>
              <a:rPr lang="en-US" sz="1900" dirty="0"/>
              <a:t>They align Rotary with other international development efforts and will strategically further the Foundation's mission. Each of the areas has specific goals associated with the area. </a:t>
            </a:r>
          </a:p>
          <a:p>
            <a:pPr>
              <a:buFontTx/>
              <a:buChar char="•"/>
            </a:pPr>
            <a:r>
              <a:rPr lang="en-US" sz="1900" dirty="0"/>
              <a:t>D7600 is also using these six areas of focus as a criteria for approval of a District Grant.  In order to get a District Grant, a club must show that their service project falls within one of these focus areas.</a:t>
            </a:r>
          </a:p>
        </p:txBody>
      </p:sp>
    </p:spTree>
    <p:extLst>
      <p:ext uri="{BB962C8B-B14F-4D97-AF65-F5344CB8AC3E}">
        <p14:creationId xmlns:p14="http://schemas.microsoft.com/office/powerpoint/2010/main" val="611023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a:t>Over the last three years, D7600 has an excellent record of using our District Designated Funds to provide for service projects both locally and international…… Last year, for example, we used about $46,000 to give grants to our clubs to use locally, another $54,000 for Ambassadorial Scholars, $50,000 to </a:t>
            </a:r>
            <a:r>
              <a:rPr lang="en-US" sz="1600" dirty="0" err="1"/>
              <a:t>PolioPlus</a:t>
            </a:r>
            <a:r>
              <a:rPr lang="en-US" sz="1600" dirty="0"/>
              <a:t>, and another $100,000 for Matching Grants for a total of over $260,000.   Our Rotarians worked service projects in Sudan, Brazil, Lithuania, El Salvador, Haiti, Rwanda, and India. </a:t>
            </a:r>
          </a:p>
          <a:p>
            <a:endParaRPr lang="en-US" sz="1600" dirty="0"/>
          </a:p>
          <a:p>
            <a:r>
              <a:rPr lang="en-US" sz="1600" dirty="0"/>
              <a:t>This year, we have just sent about $90,000 in District Grants to about 20 Rotary Clubs to use on local service projects to help people in need in Chesapeake, Exmore, Franklin, Hopewell, Lawrenceville, Newport News, Petersburg, Powhatan, and other areas.  Hopefully we will soon be working with several Clubs to sponsor Global Grants, including Vocational Training Team and Scholars.</a:t>
            </a:r>
          </a:p>
        </p:txBody>
      </p:sp>
      <p:sp>
        <p:nvSpPr>
          <p:cNvPr id="4" name="Slide Number Placeholder 3"/>
          <p:cNvSpPr>
            <a:spLocks noGrp="1"/>
          </p:cNvSpPr>
          <p:nvPr>
            <p:ph type="sldNum" sz="quarter" idx="10"/>
          </p:nvPr>
        </p:nvSpPr>
        <p:spPr/>
        <p:txBody>
          <a:bodyPr/>
          <a:lstStyle/>
          <a:p>
            <a:fld id="{9F645094-BB19-456B-AC0D-BC7F3517427B}" type="slidenum">
              <a:rPr lang="en-US" smtClean="0"/>
              <a:pPr/>
              <a:t>17</a:t>
            </a:fld>
            <a:endParaRPr lang="en-US"/>
          </a:p>
        </p:txBody>
      </p:sp>
    </p:spTree>
    <p:extLst>
      <p:ext uri="{BB962C8B-B14F-4D97-AF65-F5344CB8AC3E}">
        <p14:creationId xmlns:p14="http://schemas.microsoft.com/office/powerpoint/2010/main" val="507930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12857" y="8902531"/>
            <a:ext cx="3072142" cy="468471"/>
          </a:xfrm>
          <a:prstGeom prst="rect">
            <a:avLst/>
          </a:prstGeom>
          <a:noFill/>
          <a:ln w="9525">
            <a:noFill/>
            <a:miter lim="800000"/>
            <a:headEnd/>
            <a:tailEnd/>
          </a:ln>
        </p:spPr>
        <p:txBody>
          <a:bodyPr lIns="94014" tIns="47008" rIns="94014" bIns="47008" anchor="b"/>
          <a:lstStyle/>
          <a:p>
            <a:pPr algn="r" defTabSz="939349"/>
            <a:fld id="{ACE55CE4-110D-4261-89C8-C7DFBB3781FA}" type="slidenum">
              <a:rPr lang="en-US" sz="1200">
                <a:ea typeface="MS PGothic" pitchFamily="34" charset="-128"/>
              </a:rPr>
              <a:pPr algn="r" defTabSz="939349"/>
              <a:t>18</a:t>
            </a:fld>
            <a:endParaRPr lang="en-US" sz="1200" dirty="0">
              <a:ea typeface="MS PGothic" pitchFamily="34" charset="-128"/>
            </a:endParaRPr>
          </a:p>
        </p:txBody>
      </p:sp>
      <p:sp>
        <p:nvSpPr>
          <p:cNvPr id="69635" name="Rectangle 2"/>
          <p:cNvSpPr>
            <a:spLocks noGrp="1" noRot="1" noChangeAspect="1" noChangeArrowheads="1" noTextEdit="1"/>
          </p:cNvSpPr>
          <p:nvPr>
            <p:ph type="sldImg"/>
          </p:nvPr>
        </p:nvSpPr>
        <p:spPr bwMode="auto">
          <a:xfrm>
            <a:off x="1200150" y="701675"/>
            <a:ext cx="4686300" cy="3514725"/>
          </a:xfrm>
          <a:noFill/>
          <a:ln>
            <a:solidFill>
              <a:srgbClr val="000000"/>
            </a:solidFill>
            <a:miter lim="800000"/>
            <a:headEnd/>
            <a:tailEnd/>
          </a:ln>
        </p:spPr>
      </p:sp>
      <p:sp>
        <p:nvSpPr>
          <p:cNvPr id="69636" name="Rectangle 3"/>
          <p:cNvSpPr>
            <a:spLocks noGrp="1" noChangeArrowheads="1"/>
          </p:cNvSpPr>
          <p:nvPr>
            <p:ph type="body" idx="1"/>
          </p:nvPr>
        </p:nvSpPr>
        <p:spPr bwMode="auto">
          <a:xfrm>
            <a:off x="439107" y="4451266"/>
            <a:ext cx="6133067" cy="4219429"/>
          </a:xfrm>
          <a:noFill/>
        </p:spPr>
        <p:txBody>
          <a:bodyPr wrap="square" lIns="94014" tIns="47008" rIns="94014" bIns="47008" numCol="1" anchor="t" anchorCtr="0" compatLnSpc="1">
            <a:prstTxWarp prst="textNoShape">
              <a:avLst/>
            </a:prstTxWarp>
            <a:normAutofit lnSpcReduction="10000"/>
          </a:bodyPr>
          <a:lstStyle/>
          <a:p>
            <a:pPr marL="172827" indent="-172827">
              <a:buFontTx/>
              <a:buChar char="•"/>
            </a:pPr>
            <a:r>
              <a:rPr lang="en-US" sz="1900" dirty="0"/>
              <a:t>District grants support the overall mission of The Rotary Foundation, but allow for a broad range of choices for clubs and districts.</a:t>
            </a:r>
          </a:p>
          <a:p>
            <a:pPr marL="172827" indent="-172827">
              <a:buFontTx/>
              <a:buChar char="•"/>
            </a:pPr>
            <a:r>
              <a:rPr lang="en-US" sz="1900" dirty="0"/>
              <a:t>The district can apply annually for one district grant – a  “block grant” so to speak – for up to 50% of its available District Designated Funds for that Rotary year - after collecting requests from its clubs. The district then issues the money and reports to its clubs on how all of the funds were utilized.</a:t>
            </a:r>
          </a:p>
          <a:p>
            <a:pPr marL="172827" indent="-172827">
              <a:buFontTx/>
              <a:buChar char="•"/>
            </a:pPr>
            <a:r>
              <a:rPr lang="en-US" sz="1900" dirty="0"/>
              <a:t>The Foundation itself requires very minimal reporting, thanks to the advance planning done by clubs and districts before the funds are requested. This enables districts to close out their grants quickly.</a:t>
            </a:r>
          </a:p>
          <a:p>
            <a:pPr marL="172827" indent="-172827">
              <a:buFontTx/>
              <a:buChar char="•"/>
            </a:pPr>
            <a:r>
              <a:rPr lang="en-US" sz="1900" dirty="0"/>
              <a:t>District grants are intended to support smaller activities and projects both locally and internationally.</a:t>
            </a:r>
          </a:p>
        </p:txBody>
      </p:sp>
    </p:spTree>
    <p:extLst>
      <p:ext uri="{BB962C8B-B14F-4D97-AF65-F5344CB8AC3E}">
        <p14:creationId xmlns:p14="http://schemas.microsoft.com/office/powerpoint/2010/main" val="543484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12857" y="8902531"/>
            <a:ext cx="3072142" cy="468471"/>
          </a:xfrm>
          <a:prstGeom prst="rect">
            <a:avLst/>
          </a:prstGeom>
          <a:noFill/>
          <a:ln w="9525">
            <a:noFill/>
            <a:miter lim="800000"/>
            <a:headEnd/>
            <a:tailEnd/>
          </a:ln>
        </p:spPr>
        <p:txBody>
          <a:bodyPr lIns="94014" tIns="47008" rIns="94014" bIns="47008" anchor="b"/>
          <a:lstStyle/>
          <a:p>
            <a:pPr algn="r" defTabSz="939349"/>
            <a:fld id="{56711795-9D5E-4CB5-B3D6-21596C17F33E}" type="slidenum">
              <a:rPr lang="en-US" sz="1200">
                <a:ea typeface="MS PGothic" pitchFamily="34" charset="-128"/>
              </a:rPr>
              <a:pPr algn="r" defTabSz="939349"/>
              <a:t>19</a:t>
            </a:fld>
            <a:endParaRPr lang="en-US" sz="1200" dirty="0">
              <a:ea typeface="MS PGothic" pitchFamily="34" charset="-128"/>
            </a:endParaRPr>
          </a:p>
        </p:txBody>
      </p:sp>
      <p:sp>
        <p:nvSpPr>
          <p:cNvPr id="70659" name="Rectangle 2"/>
          <p:cNvSpPr>
            <a:spLocks noGrp="1" noRot="1" noChangeAspect="1" noChangeArrowheads="1" noTextEdit="1"/>
          </p:cNvSpPr>
          <p:nvPr>
            <p:ph type="sldImg"/>
          </p:nvPr>
        </p:nvSpPr>
        <p:spPr bwMode="auto">
          <a:xfrm>
            <a:off x="1200150" y="701675"/>
            <a:ext cx="4686300" cy="3514725"/>
          </a:xfrm>
          <a:noFill/>
          <a:ln>
            <a:solidFill>
              <a:srgbClr val="000000"/>
            </a:solidFill>
            <a:miter lim="800000"/>
            <a:headEnd/>
            <a:tailEnd/>
          </a:ln>
        </p:spPr>
      </p:sp>
      <p:sp>
        <p:nvSpPr>
          <p:cNvPr id="70660" name="Rectangle 3"/>
          <p:cNvSpPr>
            <a:spLocks noGrp="1" noChangeArrowheads="1"/>
          </p:cNvSpPr>
          <p:nvPr>
            <p:ph type="body" idx="1"/>
          </p:nvPr>
        </p:nvSpPr>
        <p:spPr bwMode="auto">
          <a:xfrm>
            <a:off x="443916" y="4451267"/>
            <a:ext cx="6198771" cy="4563186"/>
          </a:xfrm>
          <a:noFill/>
        </p:spPr>
        <p:txBody>
          <a:bodyPr wrap="square" lIns="94014" tIns="47008" rIns="94014" bIns="47008" numCol="1" anchor="t" anchorCtr="0" compatLnSpc="1">
            <a:prstTxWarp prst="textNoShape">
              <a:avLst/>
            </a:prstTxWarp>
          </a:bodyPr>
          <a:lstStyle/>
          <a:p>
            <a:pPr marL="172827" indent="-172827">
              <a:buFontTx/>
              <a:buChar char="•"/>
            </a:pPr>
            <a:r>
              <a:rPr lang="en-US" sz="1900" dirty="0"/>
              <a:t>Global grants fund long-term projects and activities that are sustainable and measurable and relate to the goals of the areas of focus. In order to support these goals, global grants provide larger awards for projects and activities with a minimum World Fund award of $15,000, resulting in a total project cost of US$30,000 and above.</a:t>
            </a:r>
          </a:p>
          <a:p>
            <a:pPr marL="172827" indent="-172827">
              <a:buFontTx/>
              <a:buChar char="•"/>
            </a:pPr>
            <a:r>
              <a:rPr lang="en-US" sz="1900" dirty="0"/>
              <a:t>Clubs and districts can partner together to develop projects that incorporate humanitarian activities, scholarships, and/or vocational training teams as long as the activities relate to the areas of focus.</a:t>
            </a:r>
          </a:p>
        </p:txBody>
      </p:sp>
    </p:spTree>
    <p:extLst>
      <p:ext uri="{BB962C8B-B14F-4D97-AF65-F5344CB8AC3E}">
        <p14:creationId xmlns:p14="http://schemas.microsoft.com/office/powerpoint/2010/main" val="180387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Please use this slide to customize this briefing for a particular Rotary Club.  You can look up their Annual Giving and </a:t>
            </a:r>
            <a:r>
              <a:rPr lang="en-US" sz="1900" dirty="0" err="1"/>
              <a:t>PolioPlus</a:t>
            </a:r>
            <a:r>
              <a:rPr lang="en-US" sz="1900" dirty="0"/>
              <a:t>  and you can check to see if they have sponsored any district grants or global grants.  It’s always much better when you can relate directly to the club……. Noting how many PHF, PHS, Benefactors, etc that they have achieved.</a:t>
            </a:r>
          </a:p>
          <a:p>
            <a:endParaRPr lang="en-US" dirty="0"/>
          </a:p>
        </p:txBody>
      </p:sp>
      <p:sp>
        <p:nvSpPr>
          <p:cNvPr id="4" name="Slide Number Placeholder 3"/>
          <p:cNvSpPr>
            <a:spLocks noGrp="1"/>
          </p:cNvSpPr>
          <p:nvPr>
            <p:ph type="sldNum" sz="quarter" idx="10"/>
          </p:nvPr>
        </p:nvSpPr>
        <p:spPr/>
        <p:txBody>
          <a:bodyPr/>
          <a:lstStyle/>
          <a:p>
            <a:fld id="{9F645094-BB19-456B-AC0D-BC7F3517427B}" type="slidenum">
              <a:rPr lang="en-US" smtClean="0"/>
              <a:pPr/>
              <a:t>20</a:t>
            </a:fld>
            <a:endParaRPr lang="en-US"/>
          </a:p>
        </p:txBody>
      </p:sp>
    </p:spTree>
    <p:extLst>
      <p:ext uri="{BB962C8B-B14F-4D97-AF65-F5344CB8AC3E}">
        <p14:creationId xmlns:p14="http://schemas.microsoft.com/office/powerpoint/2010/main" val="3215428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When you think of The Rotary Foundation, think of WHY we contribute …….. We want to </a:t>
            </a:r>
            <a:r>
              <a:rPr lang="en-US" sz="1900" b="1" dirty="0"/>
              <a:t>ENABLE </a:t>
            </a:r>
            <a:r>
              <a:rPr lang="en-US" sz="1900" dirty="0"/>
              <a:t>Rotarians to provide “Service Above Self”.</a:t>
            </a:r>
          </a:p>
          <a:p>
            <a:endParaRPr lang="en-US" sz="1900" dirty="0"/>
          </a:p>
          <a:p>
            <a:r>
              <a:rPr lang="en-US" sz="1900" dirty="0"/>
              <a:t>And think of the happy faces that result from ‘doing good in the world’.  We are truly blessed when we give  to help others.</a:t>
            </a:r>
          </a:p>
        </p:txBody>
      </p:sp>
      <p:sp>
        <p:nvSpPr>
          <p:cNvPr id="4" name="Slide Number Placeholder 3"/>
          <p:cNvSpPr>
            <a:spLocks noGrp="1"/>
          </p:cNvSpPr>
          <p:nvPr>
            <p:ph type="sldNum" sz="quarter" idx="10"/>
          </p:nvPr>
        </p:nvSpPr>
        <p:spPr/>
        <p:txBody>
          <a:bodyPr/>
          <a:lstStyle/>
          <a:p>
            <a:fld id="{9F645094-BB19-456B-AC0D-BC7F3517427B}" type="slidenum">
              <a:rPr lang="en-US" smtClean="0"/>
              <a:pPr/>
              <a:t>21</a:t>
            </a:fld>
            <a:endParaRPr lang="en-US"/>
          </a:p>
        </p:txBody>
      </p:sp>
    </p:spTree>
    <p:extLst>
      <p:ext uri="{BB962C8B-B14F-4D97-AF65-F5344CB8AC3E}">
        <p14:creationId xmlns:p14="http://schemas.microsoft.com/office/powerpoint/2010/main" val="594981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900" dirty="0"/>
              <a:t>In November, we will be conducting our Every Rotarian, Every Year campaign for TRF.  I hope you will give to your Foundation.  There are lots of people out there depending on your support.</a:t>
            </a:r>
          </a:p>
          <a:p>
            <a:endParaRPr lang="en-US" sz="1900" dirty="0"/>
          </a:p>
          <a:p>
            <a:r>
              <a:rPr lang="en-US" sz="1900" dirty="0"/>
              <a:t>Thank you…………. Do you have any questions?</a:t>
            </a:r>
          </a:p>
        </p:txBody>
      </p:sp>
      <p:sp>
        <p:nvSpPr>
          <p:cNvPr id="4" name="Slide Number Placeholder 3"/>
          <p:cNvSpPr>
            <a:spLocks noGrp="1"/>
          </p:cNvSpPr>
          <p:nvPr>
            <p:ph type="sldNum" sz="quarter" idx="10"/>
          </p:nvPr>
        </p:nvSpPr>
        <p:spPr/>
        <p:txBody>
          <a:bodyPr/>
          <a:lstStyle/>
          <a:p>
            <a:fld id="{9F645094-BB19-456B-AC0D-BC7F3517427B}" type="slidenum">
              <a:rPr lang="en-US" smtClean="0"/>
              <a:pPr/>
              <a:t>22</a:t>
            </a:fld>
            <a:endParaRPr lang="en-US"/>
          </a:p>
        </p:txBody>
      </p:sp>
    </p:spTree>
    <p:extLst>
      <p:ext uri="{BB962C8B-B14F-4D97-AF65-F5344CB8AC3E}">
        <p14:creationId xmlns:p14="http://schemas.microsoft.com/office/powerpoint/2010/main" val="400394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A66704C-4A2B-4FA4-844F-E35905405CC1}" type="datetimeFigureOut">
              <a:rPr lang="en-US" smtClean="0"/>
              <a:pPr/>
              <a:t>8/8/2015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66704C-4A2B-4FA4-844F-E35905405CC1}" type="datetimeFigureOut">
              <a:rPr lang="en-US" smtClean="0"/>
              <a:pPr/>
              <a:t>8/8/2015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A66704C-4A2B-4FA4-844F-E35905405CC1}" type="datetimeFigureOut">
              <a:rPr lang="en-US" smtClean="0"/>
              <a:pPr/>
              <a:t>8/8/2015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66704C-4A2B-4FA4-844F-E35905405CC1}" type="datetimeFigureOut">
              <a:rPr lang="en-US" smtClean="0"/>
              <a:pPr/>
              <a:t>8/8/2015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A66704C-4A2B-4FA4-844F-E35905405CC1}" type="datetimeFigureOut">
              <a:rPr lang="en-US" smtClean="0"/>
              <a:pPr/>
              <a:t>8/8/2015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A66704C-4A2B-4FA4-844F-E35905405CC1}" type="datetimeFigureOut">
              <a:rPr lang="en-US" smtClean="0"/>
              <a:pPr/>
              <a:t>8/8/2015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66704C-4A2B-4FA4-844F-E35905405CC1}" type="datetimeFigureOut">
              <a:rPr lang="en-US" smtClean="0"/>
              <a:pPr/>
              <a:t>8/8/2015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66704C-4A2B-4FA4-844F-E35905405CC1}" type="datetimeFigureOut">
              <a:rPr lang="en-US" smtClean="0"/>
              <a:pPr/>
              <a:t>8/8/2015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A66704C-4A2B-4FA4-844F-E35905405CC1}" type="datetimeFigureOut">
              <a:rPr lang="en-US" smtClean="0"/>
              <a:pPr/>
              <a:t>8/8/2015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FAFA28B-D988-4959-9EB2-C301E30B35F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66704C-4A2B-4FA4-844F-E35905405CC1}" type="datetimeFigureOut">
              <a:rPr lang="en-US" smtClean="0"/>
              <a:pPr/>
              <a:t>8/8/2015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66704C-4A2B-4FA4-844F-E35905405CC1}" type="datetimeFigureOut">
              <a:rPr lang="en-US" smtClean="0"/>
              <a:pPr/>
              <a:t>8/8/2015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FA28B-D988-4959-9EB2-C301E30B35FF}"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baseline="0">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685800" y="1981200"/>
            <a:ext cx="3810000" cy="4114800"/>
          </a:xfrm>
        </p:spPr>
        <p:txBody>
          <a:bodyPr/>
          <a:lstStyle>
            <a:lvl1pPr>
              <a:defRPr baseline="0">
                <a:latin typeface="Calibri" pitchFamily="34" charset="0"/>
              </a:defRPr>
            </a:lvl1pPr>
            <a:lvl2pPr>
              <a:defRPr baseline="0">
                <a:latin typeface="Calibri" pitchFamily="34" charset="0"/>
              </a:defRPr>
            </a:lvl2pPr>
            <a:lvl3pPr>
              <a:defRPr baseline="0">
                <a:latin typeface="Calibri" pitchFamily="34" charset="0"/>
              </a:defRPr>
            </a:lvl3pPr>
            <a:lvl4pPr>
              <a:defRPr baseline="0">
                <a:latin typeface="Calibri" pitchFamily="34" charset="0"/>
              </a:defRPr>
            </a:lvl4pPr>
            <a:lvl5pPr>
              <a:defRPr baseline="0">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981200"/>
            <a:ext cx="3810000" cy="4114800"/>
          </a:xfrm>
        </p:spPr>
        <p:txBody>
          <a:bodyPr/>
          <a:lstStyle>
            <a:lvl1pPr>
              <a:defRPr baseline="0">
                <a:latin typeface="Calibri" pitchFamily="34" charset="0"/>
              </a:defRPr>
            </a:lvl1pPr>
            <a:lvl2pPr>
              <a:defRPr baseline="0">
                <a:latin typeface="Calibri" pitchFamily="34" charset="0"/>
              </a:defRPr>
            </a:lvl2pPr>
            <a:lvl3pPr>
              <a:defRPr baseline="0">
                <a:latin typeface="Calibri" pitchFamily="34" charset="0"/>
              </a:defRPr>
            </a:lvl3pPr>
            <a:lvl4pPr>
              <a:defRPr baseline="0">
                <a:latin typeface="Calibri" pitchFamily="34" charset="0"/>
              </a:defRPr>
            </a:lvl4pPr>
            <a:lvl5pPr>
              <a:defRPr baseline="0">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0"/>
          </p:nvPr>
        </p:nvSpPr>
        <p:spPr>
          <a:xfrm>
            <a:off x="4143375" y="6459538"/>
            <a:ext cx="1714500" cy="255587"/>
          </a:xfrm>
        </p:spPr>
        <p:txBody>
          <a:bodyPr/>
          <a:lstStyle>
            <a:lvl1pPr>
              <a:defRPr sz="1200">
                <a:latin typeface="Calibri" pitchFamily="-111" charset="0"/>
              </a:defRPr>
            </a:lvl1pPr>
          </a:lstStyle>
          <a:p>
            <a:pPr>
              <a:defRPr/>
            </a:pPr>
            <a:r>
              <a:rPr lang="en-GB"/>
              <a:t>District Assembly 2008</a:t>
            </a:r>
          </a:p>
        </p:txBody>
      </p:sp>
      <p:sp>
        <p:nvSpPr>
          <p:cNvPr id="6" name="Slide Number Placeholder 5"/>
          <p:cNvSpPr>
            <a:spLocks noGrp="1"/>
          </p:cNvSpPr>
          <p:nvPr>
            <p:ph type="sldNum" sz="quarter" idx="11"/>
          </p:nvPr>
        </p:nvSpPr>
        <p:spPr>
          <a:xfrm>
            <a:off x="7164388" y="6245225"/>
            <a:ext cx="1522412" cy="476250"/>
          </a:xfrm>
        </p:spPr>
        <p:txBody>
          <a:bodyPr anchor="t"/>
          <a:lstStyle>
            <a:lvl1pPr fontAlgn="auto">
              <a:spcBef>
                <a:spcPts val="0"/>
              </a:spcBef>
              <a:spcAft>
                <a:spcPts val="0"/>
              </a:spcAft>
              <a:defRPr>
                <a:solidFill>
                  <a:schemeClr val="tx1">
                    <a:tint val="75000"/>
                  </a:schemeClr>
                </a:solidFill>
                <a:latin typeface="+mn-lt"/>
                <a:ea typeface="+mn-ea"/>
              </a:defRPr>
            </a:lvl1pPr>
          </a:lstStyle>
          <a:p>
            <a:pPr>
              <a:defRPr/>
            </a:pPr>
            <a:endParaRPr lang="en-GB"/>
          </a:p>
        </p:txBody>
      </p:sp>
      <p:sp>
        <p:nvSpPr>
          <p:cNvPr id="7" name="Date Placeholder 6"/>
          <p:cNvSpPr>
            <a:spLocks noGrp="1"/>
          </p:cNvSpPr>
          <p:nvPr>
            <p:ph type="dt" sz="half" idx="12"/>
          </p:nvPr>
        </p:nvSpPr>
        <p:spPr>
          <a:xfrm>
            <a:off x="788988" y="6459538"/>
            <a:ext cx="1639887" cy="255587"/>
          </a:xfrm>
        </p:spPr>
        <p:txBody>
          <a:bodyPr anchor="t"/>
          <a:lstStyle>
            <a:lvl1pPr fontAlgn="auto">
              <a:spcBef>
                <a:spcPts val="0"/>
              </a:spcBef>
              <a:spcAft>
                <a:spcPts val="0"/>
              </a:spcAft>
              <a:defRPr sz="1200">
                <a:solidFill>
                  <a:schemeClr val="tx1">
                    <a:tint val="75000"/>
                  </a:schemeClr>
                </a:solidFill>
                <a:latin typeface="Calibri" pitchFamily="-111" charset="0"/>
                <a:ea typeface="+mn-ea"/>
              </a:defRPr>
            </a:lvl1pPr>
          </a:lstStyle>
          <a:p>
            <a:pPr>
              <a:defRPr/>
            </a:pPr>
            <a:r>
              <a:rPr lang="en-GB"/>
              <a:t>Sunday, May 18</a:t>
            </a:r>
            <a:r>
              <a:rPr lang="en-GB" baseline="30000"/>
              <a:t>th</a:t>
            </a:r>
            <a:r>
              <a:rPr lang="en-GB"/>
              <a:t> 2008</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A66704C-4A2B-4FA4-844F-E35905405CC1}" type="datetimeFigureOut">
              <a:rPr lang="en-US" smtClean="0"/>
              <a:pPr/>
              <a:t>8/8/2015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FAFA28B-D988-4959-9EB2-C301E30B35F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emf"/><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5.emf"/><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18.emf"/><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eg"/><Relationship Id="rId7"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8.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4.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685800"/>
            <a:ext cx="7772400" cy="1754326"/>
          </a:xfrm>
          <a:prstGeom prst="rect">
            <a:avLst/>
          </a:prstGeom>
        </p:spPr>
        <p:txBody>
          <a:bodyPr wrap="square">
            <a:spAutoFit/>
          </a:bodyPr>
          <a:lstStyle/>
          <a:p>
            <a:pPr algn="ctr">
              <a:defRPr/>
            </a:pPr>
            <a:r>
              <a:rPr lang="en-US" sz="5400" dirty="0">
                <a:solidFill>
                  <a:srgbClr val="FFCC00"/>
                </a:solidFill>
                <a:effectLst>
                  <a:outerShdw blurRad="38100" dist="38100" dir="2700000" algn="tl">
                    <a:srgbClr val="000000"/>
                  </a:outerShdw>
                </a:effectLst>
                <a:latin typeface="Calibri" pitchFamily="34" charset="0"/>
              </a:rPr>
              <a:t>The Rotary Foundation of Rotary International</a:t>
            </a:r>
          </a:p>
        </p:txBody>
      </p:sp>
      <p:pic>
        <p:nvPicPr>
          <p:cNvPr id="2050" name="Picture 2" descr="Z:\WDP Jr Documents\WDP Jr\My Pictures\My Pictures\Rotary\Logos Rotary\TRF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048000"/>
            <a:ext cx="5864026"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5"/>
          <p:cNvSpPr>
            <a:spLocks noGrp="1"/>
          </p:cNvSpPr>
          <p:nvPr>
            <p:ph idx="4294967295"/>
          </p:nvPr>
        </p:nvSpPr>
        <p:spPr>
          <a:xfrm>
            <a:off x="609600" y="2209800"/>
            <a:ext cx="7772400" cy="3124200"/>
          </a:xfrm>
          <a:solidFill>
            <a:srgbClr val="FFFF00"/>
          </a:solidFill>
        </p:spPr>
        <p:txBody>
          <a:bodyPr>
            <a:normAutofit fontScale="92500" lnSpcReduction="10000"/>
          </a:bodyPr>
          <a:lstStyle/>
          <a:p>
            <a:pPr algn="ctr" eaLnBrk="1" hangingPunct="1">
              <a:buFont typeface="Arial" charset="0"/>
              <a:buNone/>
            </a:pPr>
            <a:endParaRPr lang="en-US" sz="2800" dirty="0" smtClean="0">
              <a:solidFill>
                <a:schemeClr val="bg1"/>
              </a:solidFill>
            </a:endParaRPr>
          </a:p>
          <a:p>
            <a:pPr algn="ctr" eaLnBrk="1" hangingPunct="1">
              <a:buFont typeface="Arial" charset="0"/>
              <a:buNone/>
            </a:pPr>
            <a:r>
              <a:rPr lang="en-US" sz="2800" dirty="0" smtClean="0">
                <a:solidFill>
                  <a:schemeClr val="bg1"/>
                </a:solidFill>
              </a:rPr>
              <a:t>The mission of </a:t>
            </a:r>
            <a:r>
              <a:rPr lang="en-US" sz="2800" b="1" dirty="0" smtClean="0">
                <a:solidFill>
                  <a:schemeClr val="bg1"/>
                </a:solidFill>
              </a:rPr>
              <a:t>Rotary International</a:t>
            </a:r>
            <a:r>
              <a:rPr lang="en-US" sz="2800" dirty="0" smtClean="0">
                <a:solidFill>
                  <a:schemeClr val="bg1"/>
                </a:solidFill>
              </a:rPr>
              <a:t>, a worldwide </a:t>
            </a:r>
          </a:p>
          <a:p>
            <a:pPr algn="ctr" eaLnBrk="1" hangingPunct="1">
              <a:buFont typeface="Arial" charset="0"/>
              <a:buNone/>
            </a:pPr>
            <a:r>
              <a:rPr lang="en-US" sz="2800" dirty="0" smtClean="0">
                <a:solidFill>
                  <a:schemeClr val="bg1"/>
                </a:solidFill>
              </a:rPr>
              <a:t>association of Rotary Clubs, is </a:t>
            </a:r>
            <a:r>
              <a:rPr lang="en-US" sz="4000" b="1" dirty="0" smtClean="0">
                <a:solidFill>
                  <a:schemeClr val="bg1"/>
                </a:solidFill>
              </a:rPr>
              <a:t>to provide </a:t>
            </a:r>
            <a:r>
              <a:rPr lang="en-US" sz="2800" b="1" dirty="0" smtClean="0">
                <a:solidFill>
                  <a:schemeClr val="bg1"/>
                </a:solidFill>
              </a:rPr>
              <a:t>service </a:t>
            </a:r>
            <a:r>
              <a:rPr lang="en-US" sz="2800" dirty="0" smtClean="0">
                <a:solidFill>
                  <a:schemeClr val="bg1"/>
                </a:solidFill>
              </a:rPr>
              <a:t>to others, to promote high ethical standards, and to advance world understanding, goodwill, and peace through its fellowship of business, professional and community leaders.</a:t>
            </a:r>
          </a:p>
          <a:p>
            <a:pPr algn="ctr" eaLnBrk="1" hangingPunct="1">
              <a:buFont typeface="Arial" charset="0"/>
              <a:buNone/>
            </a:pPr>
            <a:endParaRPr lang="en-US" sz="2800" b="1" dirty="0" smtClean="0">
              <a:solidFill>
                <a:schemeClr val="bg1"/>
              </a:solidFill>
            </a:endParaRPr>
          </a:p>
          <a:p>
            <a:pPr algn="ctr" eaLnBrk="1" hangingPunct="1">
              <a:buFont typeface="Arial" charset="0"/>
              <a:buNone/>
            </a:pPr>
            <a:endParaRPr lang="en-US" dirty="0" smtClean="0">
              <a:solidFill>
                <a:schemeClr val="bg1"/>
              </a:solidFill>
            </a:endParaRPr>
          </a:p>
        </p:txBody>
      </p:sp>
      <p:sp>
        <p:nvSpPr>
          <p:cNvPr id="4" name="TextBox 3"/>
          <p:cNvSpPr txBox="1"/>
          <p:nvPr/>
        </p:nvSpPr>
        <p:spPr>
          <a:xfrm>
            <a:off x="1371600" y="838200"/>
            <a:ext cx="6019800" cy="830997"/>
          </a:xfrm>
          <a:prstGeom prst="rect">
            <a:avLst/>
          </a:prstGeom>
          <a:noFill/>
        </p:spPr>
        <p:txBody>
          <a:bodyPr wrap="square" rtlCol="0">
            <a:spAutoFit/>
          </a:bodyPr>
          <a:lstStyle/>
          <a:p>
            <a:r>
              <a:rPr lang="en-US" sz="4800" dirty="0" smtClean="0">
                <a:latin typeface="+mj-lt"/>
              </a:rPr>
              <a:t>   RI Mission Statement</a:t>
            </a:r>
            <a:endParaRPr lang="en-US" sz="4800" dirty="0">
              <a:latin typeface="+mj-lt"/>
            </a:endParaRPr>
          </a:p>
        </p:txBody>
      </p:sp>
      <p:sp>
        <p:nvSpPr>
          <p:cNvPr id="7" name="TextBox 6"/>
          <p:cNvSpPr txBox="1"/>
          <p:nvPr/>
        </p:nvSpPr>
        <p:spPr>
          <a:xfrm>
            <a:off x="1905000" y="5791200"/>
            <a:ext cx="5105400" cy="769441"/>
          </a:xfrm>
          <a:prstGeom prst="rect">
            <a:avLst/>
          </a:prstGeom>
          <a:noFill/>
        </p:spPr>
        <p:txBody>
          <a:bodyPr wrap="square" rtlCol="0">
            <a:spAutoFit/>
          </a:bodyPr>
          <a:lstStyle/>
          <a:p>
            <a:r>
              <a:rPr lang="en-US" sz="4400" dirty="0" smtClean="0">
                <a:latin typeface="+mj-lt"/>
              </a:rPr>
              <a:t>“Service Above Self”</a:t>
            </a:r>
            <a:endParaRPr lang="en-US" sz="4400" dirty="0">
              <a:latin typeface="+mj-lt"/>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304800"/>
            <a:ext cx="8229600" cy="1143000"/>
          </a:xfrm>
        </p:spPr>
        <p:txBody>
          <a:bodyPr/>
          <a:lstStyle/>
          <a:p>
            <a:pPr algn="ctr" eaLnBrk="1" hangingPunct="1"/>
            <a:r>
              <a:rPr lang="en-US" dirty="0" smtClean="0"/>
              <a:t>TRF Mission Statement</a:t>
            </a:r>
          </a:p>
        </p:txBody>
      </p:sp>
      <p:sp>
        <p:nvSpPr>
          <p:cNvPr id="7171" name="Content Placeholder 4"/>
          <p:cNvSpPr>
            <a:spLocks noGrp="1"/>
          </p:cNvSpPr>
          <p:nvPr>
            <p:ph idx="1"/>
          </p:nvPr>
        </p:nvSpPr>
        <p:spPr>
          <a:xfrm>
            <a:off x="1143000" y="1905000"/>
            <a:ext cx="7086600" cy="2819400"/>
          </a:xfrm>
          <a:solidFill>
            <a:srgbClr val="FFFF00"/>
          </a:solidFill>
        </p:spPr>
        <p:txBody>
          <a:bodyPr>
            <a:normAutofit lnSpcReduction="10000"/>
          </a:bodyPr>
          <a:lstStyle/>
          <a:p>
            <a:pPr eaLnBrk="1" hangingPunct="1">
              <a:buFont typeface="Wingdings" pitchFamily="2" charset="2"/>
              <a:buNone/>
            </a:pPr>
            <a:endParaRPr lang="en-US" sz="800" dirty="0" smtClean="0">
              <a:solidFill>
                <a:schemeClr val="bg1"/>
              </a:solidFill>
            </a:endParaRPr>
          </a:p>
          <a:p>
            <a:pPr algn="ctr" eaLnBrk="1" hangingPunct="1">
              <a:buFont typeface="Wingdings" pitchFamily="2" charset="2"/>
              <a:buNone/>
            </a:pPr>
            <a:r>
              <a:rPr lang="en-US" b="1" dirty="0" smtClean="0">
                <a:solidFill>
                  <a:schemeClr val="bg2"/>
                </a:solidFill>
              </a:rPr>
              <a:t>  The mission of the Rotary Foundation is </a:t>
            </a:r>
            <a:r>
              <a:rPr lang="en-US" sz="4000" b="1" dirty="0" smtClean="0">
                <a:solidFill>
                  <a:schemeClr val="bg2"/>
                </a:solidFill>
              </a:rPr>
              <a:t>to enable</a:t>
            </a:r>
            <a:r>
              <a:rPr lang="en-US" b="1" dirty="0" smtClean="0">
                <a:solidFill>
                  <a:schemeClr val="bg2"/>
                </a:solidFill>
              </a:rPr>
              <a:t> Rotarians to advance world understanding, goodwill and peace through the improvement of health, the support of education and the alleviation of poverty.</a:t>
            </a:r>
          </a:p>
        </p:txBody>
      </p:sp>
      <p:sp>
        <p:nvSpPr>
          <p:cNvPr id="7172" name="Text Box 5"/>
          <p:cNvSpPr txBox="1">
            <a:spLocks noChangeArrowheads="1"/>
          </p:cNvSpPr>
          <p:nvPr/>
        </p:nvSpPr>
        <p:spPr bwMode="auto">
          <a:xfrm>
            <a:off x="1295400" y="4953000"/>
            <a:ext cx="5562600" cy="366713"/>
          </a:xfrm>
          <a:prstGeom prst="rect">
            <a:avLst/>
          </a:prstGeom>
          <a:noFill/>
          <a:ln w="9525">
            <a:noFill/>
            <a:miter lim="800000"/>
            <a:headEnd/>
            <a:tailEnd/>
          </a:ln>
        </p:spPr>
        <p:txBody>
          <a:bodyPr>
            <a:spAutoFit/>
          </a:bodyPr>
          <a:lstStyle/>
          <a:p>
            <a:pPr algn="l"/>
            <a:endParaRPr lang="en-US" dirty="0"/>
          </a:p>
        </p:txBody>
      </p:sp>
      <p:sp>
        <p:nvSpPr>
          <p:cNvPr id="7173" name="Text Box 6"/>
          <p:cNvSpPr txBox="1">
            <a:spLocks noChangeArrowheads="1"/>
          </p:cNvSpPr>
          <p:nvPr/>
        </p:nvSpPr>
        <p:spPr bwMode="auto">
          <a:xfrm>
            <a:off x="1524000" y="5029200"/>
            <a:ext cx="6400800" cy="769441"/>
          </a:xfrm>
          <a:prstGeom prst="rect">
            <a:avLst/>
          </a:prstGeom>
          <a:noFill/>
          <a:ln w="9525">
            <a:noFill/>
            <a:miter lim="800000"/>
            <a:headEnd/>
            <a:tailEnd/>
          </a:ln>
        </p:spPr>
        <p:txBody>
          <a:bodyPr wrap="square">
            <a:spAutoFit/>
          </a:bodyPr>
          <a:lstStyle/>
          <a:p>
            <a:r>
              <a:rPr lang="en-US" sz="4400" dirty="0" smtClean="0">
                <a:latin typeface="Calibri" pitchFamily="34" charset="0"/>
              </a:rPr>
              <a:t>“Doing </a:t>
            </a:r>
            <a:r>
              <a:rPr lang="en-US" sz="4400" dirty="0">
                <a:latin typeface="Calibri" pitchFamily="34" charset="0"/>
              </a:rPr>
              <a:t>Good in the </a:t>
            </a:r>
            <a:r>
              <a:rPr lang="en-US" sz="4400" dirty="0" smtClean="0">
                <a:latin typeface="Calibri" pitchFamily="34" charset="0"/>
              </a:rPr>
              <a:t>World”</a:t>
            </a:r>
            <a:endParaRPr lang="en-US" sz="4400" dirty="0">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C:\Documents and Settings\wpollard\My Documents\My Pictures\Fupashi (86).JPG"/>
          <p:cNvPicPr>
            <a:picLocks noChangeAspect="1" noChangeArrowheads="1"/>
          </p:cNvPicPr>
          <p:nvPr/>
        </p:nvPicPr>
        <p:blipFill>
          <a:blip r:embed="rId3" cstate="print"/>
          <a:srcRect/>
          <a:stretch>
            <a:fillRect/>
          </a:stretch>
        </p:blipFill>
        <p:spPr bwMode="auto">
          <a:xfrm>
            <a:off x="457200" y="152400"/>
            <a:ext cx="4419600" cy="2946400"/>
          </a:xfrm>
          <a:prstGeom prst="rect">
            <a:avLst/>
          </a:prstGeom>
          <a:noFill/>
          <a:ln w="28575">
            <a:solidFill>
              <a:srgbClr val="B70050"/>
            </a:solidFill>
            <a:miter lim="800000"/>
            <a:headEnd/>
            <a:tailEnd/>
          </a:ln>
        </p:spPr>
      </p:pic>
      <p:pic>
        <p:nvPicPr>
          <p:cNvPr id="17411" name="Picture 3"/>
          <p:cNvPicPr>
            <a:picLocks noChangeAspect="1" noChangeArrowheads="1"/>
          </p:cNvPicPr>
          <p:nvPr/>
        </p:nvPicPr>
        <p:blipFill>
          <a:blip r:embed="rId4" cstate="print"/>
          <a:srcRect/>
          <a:stretch>
            <a:fillRect/>
          </a:stretch>
        </p:blipFill>
        <p:spPr bwMode="auto">
          <a:xfrm>
            <a:off x="304800" y="3276600"/>
            <a:ext cx="4648200" cy="3463925"/>
          </a:xfrm>
          <a:prstGeom prst="rect">
            <a:avLst/>
          </a:prstGeom>
          <a:noFill/>
          <a:ln w="28575">
            <a:solidFill>
              <a:srgbClr val="B70050"/>
            </a:solidFill>
            <a:miter lim="800000"/>
            <a:headEnd/>
            <a:tailEnd/>
          </a:ln>
        </p:spPr>
      </p:pic>
      <p:sp>
        <p:nvSpPr>
          <p:cNvPr id="17412" name="Text Box 4"/>
          <p:cNvSpPr txBox="1">
            <a:spLocks noChangeArrowheads="1"/>
          </p:cNvSpPr>
          <p:nvPr/>
        </p:nvSpPr>
        <p:spPr bwMode="auto">
          <a:xfrm>
            <a:off x="5181600" y="457200"/>
            <a:ext cx="3581400" cy="1938992"/>
          </a:xfrm>
          <a:prstGeom prst="rect">
            <a:avLst/>
          </a:prstGeom>
          <a:noFill/>
          <a:ln w="9525">
            <a:noFill/>
            <a:miter lim="800000"/>
            <a:headEnd/>
            <a:tailEnd/>
          </a:ln>
          <a:effectLst/>
        </p:spPr>
        <p:txBody>
          <a:bodyPr wrap="square">
            <a:spAutoFit/>
          </a:bodyPr>
          <a:lstStyle/>
          <a:p>
            <a:pPr algn="ctr"/>
            <a:r>
              <a:rPr lang="en-US" sz="4000" dirty="0" smtClean="0">
                <a:latin typeface="Comic Sans MS" pitchFamily="66" charset="0"/>
                <a:cs typeface="Arial" pitchFamily="34" charset="0"/>
              </a:rPr>
              <a:t>If you want to help build bridges!</a:t>
            </a:r>
            <a:endParaRPr lang="en-US" sz="4000" dirty="0">
              <a:latin typeface="Comic Sans MS" pitchFamily="66" charset="0"/>
              <a:cs typeface="Arial" pitchFamily="34" charset="0"/>
            </a:endParaRPr>
          </a:p>
        </p:txBody>
      </p:sp>
      <p:pic>
        <p:nvPicPr>
          <p:cNvPr id="17413" name="Picture 5" descr="Betsy"/>
          <p:cNvPicPr>
            <a:picLocks noChangeAspect="1" noChangeArrowheads="1"/>
          </p:cNvPicPr>
          <p:nvPr/>
        </p:nvPicPr>
        <p:blipFill>
          <a:blip r:embed="rId5" cstate="print"/>
          <a:srcRect/>
          <a:stretch>
            <a:fillRect/>
          </a:stretch>
        </p:blipFill>
        <p:spPr bwMode="auto">
          <a:xfrm>
            <a:off x="5486400" y="2438400"/>
            <a:ext cx="3143250" cy="4191000"/>
          </a:xfrm>
          <a:prstGeom prst="rect">
            <a:avLst/>
          </a:prstGeom>
          <a:noFill/>
          <a:ln w="28575">
            <a:solidFill>
              <a:srgbClr val="B70050"/>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3306084956_7338957"/>
          <p:cNvPicPr>
            <a:picLocks noChangeAspect="1" noChangeArrowheads="1"/>
          </p:cNvPicPr>
          <p:nvPr/>
        </p:nvPicPr>
        <p:blipFill>
          <a:blip r:embed="rId3" cstate="print"/>
          <a:srcRect/>
          <a:stretch>
            <a:fillRect/>
          </a:stretch>
        </p:blipFill>
        <p:spPr bwMode="auto">
          <a:xfrm>
            <a:off x="228600" y="2743200"/>
            <a:ext cx="4495800" cy="3278188"/>
          </a:xfrm>
          <a:prstGeom prst="rect">
            <a:avLst/>
          </a:prstGeom>
          <a:noFill/>
          <a:ln w="28575">
            <a:solidFill>
              <a:srgbClr val="B70050"/>
            </a:solidFill>
            <a:miter lim="800000"/>
            <a:headEnd/>
            <a:tailEnd/>
          </a:ln>
        </p:spPr>
      </p:pic>
      <p:pic>
        <p:nvPicPr>
          <p:cNvPr id="19459" name="Content Placeholder 3" descr="asIHCguat07_648.jpg"/>
          <p:cNvPicPr>
            <a:picLocks noChangeAspect="1"/>
          </p:cNvPicPr>
          <p:nvPr/>
        </p:nvPicPr>
        <p:blipFill>
          <a:blip r:embed="rId4" cstate="print"/>
          <a:srcRect/>
          <a:stretch>
            <a:fillRect/>
          </a:stretch>
        </p:blipFill>
        <p:spPr bwMode="auto">
          <a:xfrm>
            <a:off x="4953000" y="457200"/>
            <a:ext cx="3810000" cy="2551113"/>
          </a:xfrm>
          <a:prstGeom prst="rect">
            <a:avLst/>
          </a:prstGeom>
          <a:noFill/>
          <a:ln w="28575">
            <a:solidFill>
              <a:srgbClr val="B70050"/>
            </a:solidFill>
            <a:miter lim="800000"/>
            <a:headEnd/>
            <a:tailEnd/>
          </a:ln>
        </p:spPr>
      </p:pic>
      <p:pic>
        <p:nvPicPr>
          <p:cNvPr id="19460" name="Picture 4"/>
          <p:cNvPicPr>
            <a:picLocks noChangeAspect="1" noChangeArrowheads="1"/>
          </p:cNvPicPr>
          <p:nvPr/>
        </p:nvPicPr>
        <p:blipFill>
          <a:blip r:embed="rId5" cstate="print"/>
          <a:srcRect/>
          <a:stretch>
            <a:fillRect/>
          </a:stretch>
        </p:blipFill>
        <p:spPr bwMode="auto">
          <a:xfrm>
            <a:off x="4953000" y="3276600"/>
            <a:ext cx="3848100" cy="2949575"/>
          </a:xfrm>
          <a:prstGeom prst="rect">
            <a:avLst/>
          </a:prstGeom>
          <a:noFill/>
          <a:ln w="28575">
            <a:solidFill>
              <a:srgbClr val="B70050"/>
            </a:solidFill>
            <a:miter lim="800000"/>
            <a:headEnd/>
            <a:tailEnd/>
          </a:ln>
        </p:spPr>
      </p:pic>
      <p:sp>
        <p:nvSpPr>
          <p:cNvPr id="19461" name="Text Box 5"/>
          <p:cNvSpPr txBox="1">
            <a:spLocks noChangeArrowheads="1"/>
          </p:cNvSpPr>
          <p:nvPr/>
        </p:nvSpPr>
        <p:spPr bwMode="auto">
          <a:xfrm>
            <a:off x="457200" y="685800"/>
            <a:ext cx="3352800" cy="1938992"/>
          </a:xfrm>
          <a:prstGeom prst="rect">
            <a:avLst/>
          </a:prstGeom>
          <a:noFill/>
          <a:ln w="9525">
            <a:noFill/>
            <a:miter lim="800000"/>
            <a:headEnd/>
            <a:tailEnd/>
          </a:ln>
          <a:effectLst/>
        </p:spPr>
        <p:txBody>
          <a:bodyPr wrap="square">
            <a:spAutoFit/>
          </a:bodyPr>
          <a:lstStyle/>
          <a:p>
            <a:pPr algn="ctr"/>
            <a:r>
              <a:rPr lang="en-US" sz="4000" dirty="0" smtClean="0">
                <a:latin typeface="Comic Sans MS" pitchFamily="66" charset="0"/>
                <a:cs typeface="Arial" pitchFamily="34" charset="0"/>
              </a:rPr>
              <a:t> If you want to help heal hearts!</a:t>
            </a:r>
            <a:endParaRPr lang="en-US" sz="4000" dirty="0">
              <a:latin typeface="Comic Sans MS" pitchFamily="66"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C:\Documents and Settings\wpollard\Local Settings\Temporary Internet Files\Content.Word\filter production2.jpg"/>
          <p:cNvPicPr>
            <a:picLocks noChangeAspect="1" noChangeArrowheads="1"/>
          </p:cNvPicPr>
          <p:nvPr/>
        </p:nvPicPr>
        <p:blipFill>
          <a:blip r:embed="rId3" cstate="print"/>
          <a:srcRect/>
          <a:stretch>
            <a:fillRect/>
          </a:stretch>
        </p:blipFill>
        <p:spPr bwMode="auto">
          <a:xfrm>
            <a:off x="152400" y="457200"/>
            <a:ext cx="4400550" cy="3305175"/>
          </a:xfrm>
          <a:prstGeom prst="rect">
            <a:avLst/>
          </a:prstGeom>
          <a:noFill/>
          <a:ln w="28575">
            <a:solidFill>
              <a:srgbClr val="B70050"/>
            </a:solidFill>
            <a:miter lim="800000"/>
            <a:headEnd/>
            <a:tailEnd/>
          </a:ln>
        </p:spPr>
      </p:pic>
      <p:pic>
        <p:nvPicPr>
          <p:cNvPr id="21507" name="Picture 13"/>
          <p:cNvPicPr>
            <a:picLocks noChangeAspect="1" noChangeArrowheads="1"/>
          </p:cNvPicPr>
          <p:nvPr/>
        </p:nvPicPr>
        <p:blipFill>
          <a:blip r:embed="rId4" cstate="print"/>
          <a:srcRect/>
          <a:stretch>
            <a:fillRect/>
          </a:stretch>
        </p:blipFill>
        <p:spPr bwMode="auto">
          <a:xfrm>
            <a:off x="4724401" y="381000"/>
            <a:ext cx="3871742" cy="3886200"/>
          </a:xfrm>
          <a:prstGeom prst="rect">
            <a:avLst/>
          </a:prstGeom>
          <a:noFill/>
          <a:ln w="28575">
            <a:solidFill>
              <a:srgbClr val="B70050"/>
            </a:solidFill>
            <a:miter lim="800000"/>
            <a:headEnd/>
            <a:tailEnd/>
          </a:ln>
        </p:spPr>
      </p:pic>
      <p:sp>
        <p:nvSpPr>
          <p:cNvPr id="21509" name="Text Box 5"/>
          <p:cNvSpPr txBox="1">
            <a:spLocks noChangeArrowheads="1"/>
          </p:cNvSpPr>
          <p:nvPr/>
        </p:nvSpPr>
        <p:spPr bwMode="auto">
          <a:xfrm>
            <a:off x="5410200" y="4495800"/>
            <a:ext cx="3352800" cy="1938992"/>
          </a:xfrm>
          <a:prstGeom prst="rect">
            <a:avLst/>
          </a:prstGeom>
          <a:noFill/>
          <a:ln w="9525">
            <a:noFill/>
            <a:miter lim="800000"/>
            <a:headEnd/>
            <a:tailEnd/>
          </a:ln>
          <a:effectLst/>
        </p:spPr>
        <p:txBody>
          <a:bodyPr wrap="square">
            <a:spAutoFit/>
          </a:bodyPr>
          <a:lstStyle/>
          <a:p>
            <a:pPr algn="ctr"/>
            <a:r>
              <a:rPr lang="en-US" sz="4000" dirty="0" smtClean="0">
                <a:latin typeface="Comic Sans MS" pitchFamily="66" charset="0"/>
                <a:cs typeface="Arial" pitchFamily="34" charset="0"/>
              </a:rPr>
              <a:t> If you want to help make clean water!</a:t>
            </a:r>
            <a:endParaRPr lang="en-US" sz="4000" dirty="0">
              <a:latin typeface="Comic Sans MS" pitchFamily="66" charset="0"/>
              <a:cs typeface="Arial" pitchFamily="34" charset="0"/>
            </a:endParaRPr>
          </a:p>
        </p:txBody>
      </p:sp>
      <p:pic>
        <p:nvPicPr>
          <p:cNvPr id="6" name="Picture 12" descr="Construction cropped"/>
          <p:cNvPicPr>
            <a:picLocks noChangeAspect="1" noChangeArrowheads="1"/>
          </p:cNvPicPr>
          <p:nvPr/>
        </p:nvPicPr>
        <p:blipFill>
          <a:blip r:embed="rId5" cstate="print"/>
          <a:srcRect/>
          <a:stretch>
            <a:fillRect/>
          </a:stretch>
        </p:blipFill>
        <p:spPr bwMode="auto">
          <a:xfrm>
            <a:off x="990600" y="3048000"/>
            <a:ext cx="4038600" cy="3474413"/>
          </a:xfrm>
          <a:prstGeom prst="rect">
            <a:avLst/>
          </a:prstGeom>
          <a:noFill/>
          <a:ln w="28575">
            <a:solidFill>
              <a:srgbClr val="B70050"/>
            </a:solid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C:\Documents and Settings\wpollard\My Documents\My Pictures\Jeep.jpg"/>
          <p:cNvPicPr>
            <a:picLocks noChangeAspect="1" noChangeArrowheads="1"/>
          </p:cNvPicPr>
          <p:nvPr/>
        </p:nvPicPr>
        <p:blipFill>
          <a:blip r:embed="rId3" cstate="print">
            <a:lum bright="6000"/>
          </a:blip>
          <a:srcRect/>
          <a:stretch>
            <a:fillRect/>
          </a:stretch>
        </p:blipFill>
        <p:spPr bwMode="auto">
          <a:xfrm>
            <a:off x="457200" y="228600"/>
            <a:ext cx="4495800" cy="3025775"/>
          </a:xfrm>
          <a:prstGeom prst="rect">
            <a:avLst/>
          </a:prstGeom>
          <a:noFill/>
          <a:ln w="28575">
            <a:solidFill>
              <a:srgbClr val="B70050"/>
            </a:solidFill>
            <a:miter lim="800000"/>
            <a:headEnd/>
            <a:tailEnd/>
          </a:ln>
        </p:spPr>
      </p:pic>
      <p:pic>
        <p:nvPicPr>
          <p:cNvPr id="22532" name="Picture 4" descr="jeep"/>
          <p:cNvPicPr>
            <a:picLocks noChangeAspect="1" noChangeArrowheads="1"/>
          </p:cNvPicPr>
          <p:nvPr/>
        </p:nvPicPr>
        <p:blipFill>
          <a:blip r:embed="rId4" cstate="print">
            <a:lum bright="-20000"/>
          </a:blip>
          <a:srcRect/>
          <a:stretch>
            <a:fillRect/>
          </a:stretch>
        </p:blipFill>
        <p:spPr bwMode="auto">
          <a:xfrm>
            <a:off x="4800600" y="2438400"/>
            <a:ext cx="3509211" cy="2667000"/>
          </a:xfrm>
          <a:prstGeom prst="rect">
            <a:avLst/>
          </a:prstGeom>
          <a:noFill/>
          <a:ln w="28575">
            <a:solidFill>
              <a:srgbClr val="B70050"/>
            </a:solidFill>
            <a:miter lim="800000"/>
            <a:headEnd/>
            <a:tailEnd/>
          </a:ln>
        </p:spPr>
      </p:pic>
      <p:sp>
        <p:nvSpPr>
          <p:cNvPr id="22533" name="Text Box 5"/>
          <p:cNvSpPr txBox="1">
            <a:spLocks noChangeArrowheads="1"/>
          </p:cNvSpPr>
          <p:nvPr/>
        </p:nvSpPr>
        <p:spPr bwMode="auto">
          <a:xfrm>
            <a:off x="5105400" y="381000"/>
            <a:ext cx="3886200" cy="1938992"/>
          </a:xfrm>
          <a:prstGeom prst="rect">
            <a:avLst/>
          </a:prstGeom>
          <a:noFill/>
          <a:ln w="9525">
            <a:noFill/>
            <a:miter lim="800000"/>
            <a:headEnd/>
            <a:tailEnd/>
          </a:ln>
          <a:effectLst/>
        </p:spPr>
        <p:txBody>
          <a:bodyPr wrap="square">
            <a:spAutoFit/>
          </a:bodyPr>
          <a:lstStyle/>
          <a:p>
            <a:pPr algn="ctr"/>
            <a:r>
              <a:rPr lang="en-US" sz="4000" dirty="0" smtClean="0">
                <a:latin typeface="Comic Sans MS" pitchFamily="66" charset="0"/>
                <a:cs typeface="Arial" pitchFamily="34" charset="0"/>
              </a:rPr>
              <a:t>If you want to help  deliver healthy babies!</a:t>
            </a:r>
            <a:endParaRPr lang="en-US" sz="4000" dirty="0">
              <a:latin typeface="Comic Sans MS" pitchFamily="66" charset="0"/>
              <a:cs typeface="Arial" pitchFamily="34" charset="0"/>
            </a:endParaRPr>
          </a:p>
        </p:txBody>
      </p:sp>
      <p:sp>
        <p:nvSpPr>
          <p:cNvPr id="6" name="TextBox 5"/>
          <p:cNvSpPr txBox="1"/>
          <p:nvPr/>
        </p:nvSpPr>
        <p:spPr>
          <a:xfrm>
            <a:off x="3352800" y="5257800"/>
            <a:ext cx="5791200" cy="1200329"/>
          </a:xfrm>
          <a:prstGeom prst="rect">
            <a:avLst/>
          </a:prstGeom>
          <a:noFill/>
        </p:spPr>
        <p:txBody>
          <a:bodyPr wrap="square" rtlCol="0">
            <a:spAutoFit/>
          </a:bodyPr>
          <a:lstStyle/>
          <a:p>
            <a:r>
              <a:rPr lang="en-US" sz="3600" dirty="0" smtClean="0">
                <a:latin typeface="Comic Sans MS" pitchFamily="66" charset="0"/>
              </a:rPr>
              <a:t>If you want to be ‘this close’ to eradicating Polio!</a:t>
            </a:r>
            <a:endParaRPr lang="en-US" sz="3600" dirty="0">
              <a:latin typeface="Comic Sans MS" pitchFamily="66" charset="0"/>
            </a:endParaRPr>
          </a:p>
        </p:txBody>
      </p:sp>
      <p:pic>
        <p:nvPicPr>
          <p:cNvPr id="7" name="Picture 6" descr="polio_booth_095"/>
          <p:cNvPicPr>
            <a:picLocks noChangeAspect="1" noChangeArrowheads="1"/>
          </p:cNvPicPr>
          <p:nvPr/>
        </p:nvPicPr>
        <p:blipFill>
          <a:blip r:embed="rId5" cstate="print"/>
          <a:srcRect/>
          <a:stretch>
            <a:fillRect/>
          </a:stretch>
        </p:blipFill>
        <p:spPr bwMode="auto">
          <a:xfrm>
            <a:off x="762000" y="3429000"/>
            <a:ext cx="2266950" cy="3048000"/>
          </a:xfrm>
          <a:prstGeom prst="rect">
            <a:avLst/>
          </a:prstGeom>
          <a:noFill/>
          <a:ln w="9525">
            <a:solidFill>
              <a:srgbClr val="FF0000"/>
            </a:solidFill>
            <a:miter lim="800000"/>
            <a:headEnd/>
            <a:tailEnd/>
          </a:ln>
        </p:spPr>
      </p:pic>
      <p:pic>
        <p:nvPicPr>
          <p:cNvPr id="8" name="Picture 2"/>
          <p:cNvPicPr>
            <a:picLocks noChangeAspect="1" noChangeArrowheads="1"/>
          </p:cNvPicPr>
          <p:nvPr/>
        </p:nvPicPr>
        <p:blipFill>
          <a:blip r:embed="rId6" cstate="print"/>
          <a:srcRect/>
          <a:stretch>
            <a:fillRect/>
          </a:stretch>
        </p:blipFill>
        <p:spPr bwMode="auto">
          <a:xfrm>
            <a:off x="3276600" y="3276600"/>
            <a:ext cx="1419469" cy="1828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648200" y="685800"/>
            <a:ext cx="4191000" cy="2308324"/>
          </a:xfrm>
          <a:prstGeom prst="rect">
            <a:avLst/>
          </a:prstGeom>
          <a:noFill/>
          <a:ln w="9525">
            <a:noFill/>
            <a:miter lim="800000"/>
            <a:headEnd/>
            <a:tailEnd/>
          </a:ln>
          <a:effectLst/>
        </p:spPr>
        <p:txBody>
          <a:bodyPr wrap="square">
            <a:spAutoFit/>
          </a:bodyPr>
          <a:lstStyle/>
          <a:p>
            <a:pPr algn="ctr"/>
            <a:r>
              <a:rPr lang="en-US" sz="3600" dirty="0" smtClean="0">
                <a:latin typeface="Comic Sans MS" pitchFamily="66" charset="0"/>
                <a:cs typeface="Arial" pitchFamily="34" charset="0"/>
              </a:rPr>
              <a:t>If you want to help your  community with District </a:t>
            </a:r>
            <a:r>
              <a:rPr lang="en-US" sz="3600" dirty="0">
                <a:latin typeface="Comic Sans MS" pitchFamily="66" charset="0"/>
                <a:cs typeface="Arial" pitchFamily="34" charset="0"/>
              </a:rPr>
              <a:t>Grants</a:t>
            </a:r>
          </a:p>
        </p:txBody>
      </p:sp>
      <p:pic>
        <p:nvPicPr>
          <p:cNvPr id="28675" name="Picture 24"/>
          <p:cNvPicPr>
            <a:picLocks noChangeAspect="1" noChangeArrowheads="1"/>
          </p:cNvPicPr>
          <p:nvPr/>
        </p:nvPicPr>
        <p:blipFill>
          <a:blip r:embed="rId3" cstate="print"/>
          <a:srcRect/>
          <a:stretch>
            <a:fillRect/>
          </a:stretch>
        </p:blipFill>
        <p:spPr bwMode="auto">
          <a:xfrm>
            <a:off x="939585" y="515275"/>
            <a:ext cx="3429000" cy="2089254"/>
          </a:xfrm>
          <a:prstGeom prst="rect">
            <a:avLst/>
          </a:prstGeom>
          <a:noFill/>
          <a:ln w="28575">
            <a:solidFill>
              <a:srgbClr val="B70050"/>
            </a:solidFill>
            <a:miter lim="800000"/>
            <a:headEnd/>
            <a:tailEnd/>
          </a:ln>
        </p:spPr>
      </p:pic>
      <p:pic>
        <p:nvPicPr>
          <p:cNvPr id="28677" name="Picture 5" descr="Canoe Launch 051"/>
          <p:cNvPicPr>
            <a:picLocks noChangeAspect="1" noChangeArrowheads="1"/>
          </p:cNvPicPr>
          <p:nvPr/>
        </p:nvPicPr>
        <p:blipFill>
          <a:blip r:embed="rId4" cstate="print"/>
          <a:srcRect/>
          <a:stretch>
            <a:fillRect/>
          </a:stretch>
        </p:blipFill>
        <p:spPr bwMode="auto">
          <a:xfrm>
            <a:off x="939585" y="4176241"/>
            <a:ext cx="2971800" cy="2228850"/>
          </a:xfrm>
          <a:prstGeom prst="rect">
            <a:avLst/>
          </a:prstGeom>
          <a:noFill/>
          <a:ln w="28575">
            <a:solidFill>
              <a:srgbClr val="B70050"/>
            </a:solidFill>
            <a:miter lim="800000"/>
            <a:headEnd/>
            <a:tailEnd/>
          </a:ln>
        </p:spPr>
      </p:pic>
      <p:pic>
        <p:nvPicPr>
          <p:cNvPr id="7" name="Picture 22"/>
          <p:cNvPicPr>
            <a:picLocks noChangeAspect="1" noChangeArrowheads="1"/>
          </p:cNvPicPr>
          <p:nvPr/>
        </p:nvPicPr>
        <p:blipFill>
          <a:blip r:embed="rId5" cstate="print"/>
          <a:srcRect/>
          <a:stretch>
            <a:fillRect/>
          </a:stretch>
        </p:blipFill>
        <p:spPr bwMode="auto">
          <a:xfrm>
            <a:off x="1245220" y="2400456"/>
            <a:ext cx="3094951" cy="1979858"/>
          </a:xfrm>
          <a:prstGeom prst="rect">
            <a:avLst/>
          </a:prstGeom>
          <a:noFill/>
          <a:ln w="28575">
            <a:solidFill>
              <a:srgbClr val="B70050"/>
            </a:solidFill>
            <a:miter lim="800000"/>
            <a:headEnd/>
            <a:tailEnd/>
          </a:ln>
        </p:spPr>
      </p:pic>
      <p:pic>
        <p:nvPicPr>
          <p:cNvPr id="6" name="Picture 5" descr="Copy of April 2013 227.jpg"/>
          <p:cNvPicPr/>
          <p:nvPr/>
        </p:nvPicPr>
        <p:blipFill>
          <a:blip r:embed="rId6" cstate="print"/>
          <a:srcRect t="25417" r="4688" b="11667"/>
          <a:stretch>
            <a:fillRect/>
          </a:stretch>
        </p:blipFill>
        <p:spPr>
          <a:xfrm>
            <a:off x="4370522" y="2932755"/>
            <a:ext cx="4020820" cy="1990725"/>
          </a:xfrm>
          <a:prstGeom prst="rect">
            <a:avLst/>
          </a:prstGeom>
        </p:spPr>
      </p:pic>
      <p:pic>
        <p:nvPicPr>
          <p:cNvPr id="8" name="fullsizeMedia" descr=" photo photo10_zps6a04586e.jpg"/>
          <p:cNvPicPr/>
          <p:nvPr/>
        </p:nvPicPr>
        <p:blipFill>
          <a:blip r:embed="rId7" cstate="print"/>
          <a:srcRect t="21132" r="15094"/>
          <a:stretch>
            <a:fillRect/>
          </a:stretch>
        </p:blipFill>
        <p:spPr bwMode="auto">
          <a:xfrm>
            <a:off x="5802329" y="4414366"/>
            <a:ext cx="2857500" cy="1990725"/>
          </a:xfrm>
          <a:prstGeom prst="rect">
            <a:avLst/>
          </a:prstGeom>
          <a:noFill/>
          <a:ln w="9525">
            <a:noFill/>
            <a:miter lim="800000"/>
            <a:headEnd/>
            <a:tailEnd/>
          </a:ln>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07567" y="4468241"/>
            <a:ext cx="2698580" cy="1797254"/>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066800" y="152400"/>
            <a:ext cx="7848600" cy="707886"/>
          </a:xfrm>
          <a:prstGeom prst="rect">
            <a:avLst/>
          </a:prstGeom>
          <a:noFill/>
          <a:ln w="9525">
            <a:noFill/>
            <a:miter lim="800000"/>
            <a:headEnd/>
            <a:tailEnd/>
          </a:ln>
          <a:effectLst/>
        </p:spPr>
        <p:txBody>
          <a:bodyPr wrap="square">
            <a:spAutoFit/>
          </a:bodyPr>
          <a:lstStyle/>
          <a:p>
            <a:r>
              <a:rPr lang="en-US" sz="4000" dirty="0" smtClean="0">
                <a:latin typeface="Comic Sans MS" pitchFamily="66" charset="0"/>
                <a:cs typeface="Arial" pitchFamily="34" charset="0"/>
              </a:rPr>
              <a:t>     </a:t>
            </a:r>
            <a:r>
              <a:rPr lang="en-US" sz="3600" dirty="0" smtClean="0">
                <a:latin typeface="Comic Sans MS" pitchFamily="66" charset="0"/>
                <a:cs typeface="Arial" pitchFamily="34" charset="0"/>
              </a:rPr>
              <a:t>If you want to serve……</a:t>
            </a:r>
            <a:endParaRPr lang="en-US" sz="3600" dirty="0">
              <a:latin typeface="Comic Sans MS" pitchFamily="66" charset="0"/>
              <a:cs typeface="Arial" pitchFamily="34" charset="0"/>
            </a:endParaRPr>
          </a:p>
        </p:txBody>
      </p:sp>
      <p:pic>
        <p:nvPicPr>
          <p:cNvPr id="30726" name="Picture 23"/>
          <p:cNvPicPr>
            <a:picLocks noChangeAspect="1" noChangeArrowheads="1"/>
          </p:cNvPicPr>
          <p:nvPr/>
        </p:nvPicPr>
        <p:blipFill>
          <a:blip r:embed="rId3" cstate="print">
            <a:lum bright="6000"/>
          </a:blip>
          <a:srcRect/>
          <a:stretch>
            <a:fillRect/>
          </a:stretch>
        </p:blipFill>
        <p:spPr bwMode="auto">
          <a:xfrm>
            <a:off x="496860" y="903163"/>
            <a:ext cx="2784758" cy="1773044"/>
          </a:xfrm>
          <a:prstGeom prst="rect">
            <a:avLst/>
          </a:prstGeom>
          <a:noFill/>
          <a:ln w="28575">
            <a:solidFill>
              <a:srgbClr val="B70050"/>
            </a:solidFill>
            <a:miter lim="800000"/>
            <a:headEnd/>
            <a:tailEnd/>
          </a:ln>
        </p:spPr>
      </p:pic>
      <p:pic>
        <p:nvPicPr>
          <p:cNvPr id="7" name="Picture 8"/>
          <p:cNvPicPr>
            <a:picLocks noChangeAspect="1" noChangeArrowheads="1"/>
          </p:cNvPicPr>
          <p:nvPr/>
        </p:nvPicPr>
        <p:blipFill>
          <a:blip r:embed="rId4" cstate="print"/>
          <a:srcRect/>
          <a:stretch>
            <a:fillRect/>
          </a:stretch>
        </p:blipFill>
        <p:spPr bwMode="auto">
          <a:xfrm>
            <a:off x="5139061" y="1313095"/>
            <a:ext cx="3429000" cy="2097034"/>
          </a:xfrm>
          <a:prstGeom prst="rect">
            <a:avLst/>
          </a:prstGeom>
          <a:noFill/>
          <a:ln w="28575">
            <a:solidFill>
              <a:srgbClr val="B70050"/>
            </a:solidFill>
            <a:miter lim="800000"/>
            <a:headEnd/>
            <a:tailEnd/>
          </a:ln>
        </p:spPr>
      </p:pic>
      <p:pic>
        <p:nvPicPr>
          <p:cNvPr id="30725" name="Picture 17"/>
          <p:cNvPicPr>
            <a:picLocks noChangeAspect="1" noChangeArrowheads="1"/>
          </p:cNvPicPr>
          <p:nvPr/>
        </p:nvPicPr>
        <p:blipFill>
          <a:blip r:embed="rId5" cstate="print"/>
          <a:srcRect/>
          <a:stretch>
            <a:fillRect/>
          </a:stretch>
        </p:blipFill>
        <p:spPr bwMode="auto">
          <a:xfrm>
            <a:off x="3089558" y="1095158"/>
            <a:ext cx="2548180" cy="1792941"/>
          </a:xfrm>
          <a:prstGeom prst="rect">
            <a:avLst/>
          </a:prstGeom>
          <a:noFill/>
          <a:ln w="28575">
            <a:solidFill>
              <a:srgbClr val="B70050"/>
            </a:solidFill>
            <a:miter lim="800000"/>
            <a:headEnd/>
            <a:tailEnd/>
          </a:ln>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5413" y="3065255"/>
            <a:ext cx="2971800" cy="1978104"/>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839" y="2512517"/>
            <a:ext cx="2915099" cy="2186324"/>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4445" y="4336668"/>
            <a:ext cx="3122318" cy="2083172"/>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56928" y="2917870"/>
            <a:ext cx="2531196" cy="1773449"/>
          </a:xfrm>
          <a:prstGeom prst="rect">
            <a:avLst/>
          </a:prstGeom>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53804" y="4647155"/>
            <a:ext cx="2625442" cy="1682038"/>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76710" y="4926776"/>
            <a:ext cx="2089076" cy="1687055"/>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val 2"/>
          <p:cNvSpPr>
            <a:spLocks noChangeArrowheads="1"/>
          </p:cNvSpPr>
          <p:nvPr/>
        </p:nvSpPr>
        <p:spPr bwMode="auto">
          <a:xfrm>
            <a:off x="1131888" y="639763"/>
            <a:ext cx="6792912" cy="5287962"/>
          </a:xfrm>
          <a:prstGeom prst="ellipse">
            <a:avLst/>
          </a:prstGeom>
          <a:noFill/>
          <a:ln w="114300" algn="ctr">
            <a:solidFill>
              <a:srgbClr val="000080"/>
            </a:solidFill>
            <a:round/>
            <a:headEnd/>
            <a:tailEnd/>
          </a:ln>
        </p:spPr>
        <p:txBody>
          <a:bodyPr wrap="none" anchor="ctr"/>
          <a:lstStyle/>
          <a:p>
            <a:endParaRPr lang="en-US">
              <a:latin typeface="Constantia" pitchFamily="18" charset="0"/>
            </a:endParaRPr>
          </a:p>
        </p:txBody>
      </p:sp>
      <p:pic>
        <p:nvPicPr>
          <p:cNvPr id="38915" name="Picture 3" descr="GlobeBlueSilver.jpg"/>
          <p:cNvPicPr>
            <a:picLocks noChangeAspect="1"/>
          </p:cNvPicPr>
          <p:nvPr/>
        </p:nvPicPr>
        <p:blipFill>
          <a:blip r:embed="rId3" cstate="print"/>
          <a:srcRect l="10039" t="1823" r="7533"/>
          <a:stretch>
            <a:fillRect/>
          </a:stretch>
        </p:blipFill>
        <p:spPr bwMode="auto">
          <a:xfrm>
            <a:off x="2624138" y="1414463"/>
            <a:ext cx="3871912" cy="3844925"/>
          </a:xfrm>
          <a:prstGeom prst="rect">
            <a:avLst/>
          </a:prstGeom>
          <a:noFill/>
          <a:ln w="9525">
            <a:noFill/>
            <a:miter lim="800000"/>
            <a:headEnd/>
            <a:tailEnd/>
          </a:ln>
        </p:spPr>
      </p:pic>
      <p:sp>
        <p:nvSpPr>
          <p:cNvPr id="38916" name="Text Box 8"/>
          <p:cNvSpPr txBox="1">
            <a:spLocks noChangeArrowheads="1"/>
          </p:cNvSpPr>
          <p:nvPr/>
        </p:nvSpPr>
        <p:spPr bwMode="auto">
          <a:xfrm>
            <a:off x="309563" y="3468688"/>
            <a:ext cx="2133600" cy="822325"/>
          </a:xfrm>
          <a:prstGeom prst="rect">
            <a:avLst/>
          </a:prstGeom>
          <a:solidFill>
            <a:schemeClr val="bg1"/>
          </a:solidFill>
          <a:ln w="9525">
            <a:noFill/>
            <a:miter lim="800000"/>
            <a:headEnd/>
            <a:tailEnd/>
          </a:ln>
        </p:spPr>
        <p:txBody>
          <a:bodyPr>
            <a:spAutoFit/>
          </a:bodyPr>
          <a:lstStyle/>
          <a:p>
            <a:pPr algn="ctr" defTabSz="457200"/>
            <a:r>
              <a:rPr lang="en-US" sz="2400" b="1" dirty="0">
                <a:ea typeface="MS PGothic" pitchFamily="34" charset="-128"/>
              </a:rPr>
              <a:t>Enhanced public image</a:t>
            </a:r>
          </a:p>
        </p:txBody>
      </p:sp>
      <p:sp>
        <p:nvSpPr>
          <p:cNvPr id="38917" name="Text Box 9"/>
          <p:cNvSpPr txBox="1">
            <a:spLocks noChangeArrowheads="1"/>
          </p:cNvSpPr>
          <p:nvPr/>
        </p:nvSpPr>
        <p:spPr bwMode="auto">
          <a:xfrm>
            <a:off x="309563" y="1414463"/>
            <a:ext cx="2671762" cy="822325"/>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Increased contributions</a:t>
            </a:r>
          </a:p>
        </p:txBody>
      </p:sp>
      <p:sp>
        <p:nvSpPr>
          <p:cNvPr id="38918" name="Text Box 10"/>
          <p:cNvSpPr txBox="1">
            <a:spLocks noChangeArrowheads="1"/>
          </p:cNvSpPr>
          <p:nvPr/>
        </p:nvSpPr>
        <p:spPr bwMode="auto">
          <a:xfrm>
            <a:off x="1914525" y="5214938"/>
            <a:ext cx="1992313" cy="822325"/>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Greater global reach</a:t>
            </a:r>
          </a:p>
        </p:txBody>
      </p:sp>
      <p:sp>
        <p:nvSpPr>
          <p:cNvPr id="38919" name="Text Box 11"/>
          <p:cNvSpPr txBox="1">
            <a:spLocks noChangeArrowheads="1"/>
          </p:cNvSpPr>
          <p:nvPr/>
        </p:nvSpPr>
        <p:spPr bwMode="auto">
          <a:xfrm>
            <a:off x="5368925" y="5086350"/>
            <a:ext cx="2479675" cy="1187450"/>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Increased membership and donor base</a:t>
            </a:r>
          </a:p>
        </p:txBody>
      </p:sp>
      <p:sp>
        <p:nvSpPr>
          <p:cNvPr id="38920" name="Text Box 12"/>
          <p:cNvSpPr txBox="1">
            <a:spLocks noChangeArrowheads="1"/>
          </p:cNvSpPr>
          <p:nvPr/>
        </p:nvSpPr>
        <p:spPr bwMode="auto">
          <a:xfrm>
            <a:off x="6180138" y="1371600"/>
            <a:ext cx="1909762" cy="822325"/>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Better projects</a:t>
            </a:r>
          </a:p>
        </p:txBody>
      </p:sp>
      <p:sp>
        <p:nvSpPr>
          <p:cNvPr id="38921" name="Text Box 13"/>
          <p:cNvSpPr txBox="1">
            <a:spLocks noChangeArrowheads="1"/>
          </p:cNvSpPr>
          <p:nvPr/>
        </p:nvSpPr>
        <p:spPr bwMode="auto">
          <a:xfrm>
            <a:off x="7105650" y="3211513"/>
            <a:ext cx="1638300" cy="822325"/>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Greater impact</a:t>
            </a:r>
          </a:p>
        </p:txBody>
      </p:sp>
      <p:sp>
        <p:nvSpPr>
          <p:cNvPr id="38922" name="Text Box 14"/>
          <p:cNvSpPr txBox="1">
            <a:spLocks noChangeArrowheads="1"/>
          </p:cNvSpPr>
          <p:nvPr/>
        </p:nvSpPr>
        <p:spPr bwMode="auto">
          <a:xfrm>
            <a:off x="3403600" y="346075"/>
            <a:ext cx="2097088" cy="822325"/>
          </a:xfrm>
          <a:prstGeom prst="rect">
            <a:avLst/>
          </a:prstGeom>
          <a:solidFill>
            <a:schemeClr val="bg1"/>
          </a:solidFill>
          <a:ln w="9525">
            <a:noFill/>
            <a:miter lim="800000"/>
            <a:headEnd/>
            <a:tailEnd/>
          </a:ln>
        </p:spPr>
        <p:txBody>
          <a:bodyPr>
            <a:spAutoFit/>
          </a:bodyPr>
          <a:lstStyle/>
          <a:p>
            <a:pPr algn="ctr" defTabSz="457200"/>
            <a:r>
              <a:rPr lang="en-US" sz="2400" b="1">
                <a:ea typeface="MS PGothic" pitchFamily="34" charset="-128"/>
              </a:rPr>
              <a:t>Stronger clubs</a:t>
            </a:r>
          </a:p>
        </p:txBody>
      </p:sp>
      <p:sp>
        <p:nvSpPr>
          <p:cNvPr id="38923"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solidFill>
                  <a:schemeClr val="bg1"/>
                </a:solidFill>
                <a:latin typeface="Arial" pitchFamily="34" charset="0"/>
                <a:cs typeface="Arial" pitchFamily="34" charset="0"/>
              </a:rPr>
              <a:t>Slide </a:t>
            </a:r>
            <a:fld id="{0D145AE7-7455-412F-A4FD-E1A41F62DBE9}" type="slidenum">
              <a:rPr lang="en-US" smtClean="0">
                <a:solidFill>
                  <a:schemeClr val="bg1"/>
                </a:solidFill>
                <a:latin typeface="Arial" pitchFamily="34" charset="0"/>
                <a:cs typeface="Arial" pitchFamily="34" charset="0"/>
              </a:rPr>
              <a:pPr fontAlgn="base">
                <a:spcBef>
                  <a:spcPct val="0"/>
                </a:spcBef>
                <a:spcAft>
                  <a:spcPct val="0"/>
                </a:spcAft>
              </a:pPr>
              <a:t>10</a:t>
            </a:fld>
            <a:endParaRPr lang="en-US" smtClean="0">
              <a:solidFill>
                <a:schemeClr val="bg1"/>
              </a:solidFill>
              <a:latin typeface="Arial" pitchFamily="34" charset="0"/>
              <a:cs typeface="Arial" pitchFamily="34" charset="0"/>
            </a:endParaRPr>
          </a:p>
        </p:txBody>
      </p:sp>
      <p:sp>
        <p:nvSpPr>
          <p:cNvPr id="12" name="TextBox 11"/>
          <p:cNvSpPr txBox="1"/>
          <p:nvPr/>
        </p:nvSpPr>
        <p:spPr>
          <a:xfrm>
            <a:off x="381000" y="381000"/>
            <a:ext cx="2971800" cy="584775"/>
          </a:xfrm>
          <a:prstGeom prst="rect">
            <a:avLst/>
          </a:prstGeom>
          <a:noFill/>
        </p:spPr>
        <p:txBody>
          <a:bodyPr wrap="square" rtlCol="0">
            <a:spAutoFit/>
          </a:bodyPr>
          <a:lstStyle/>
          <a:p>
            <a:r>
              <a:rPr lang="en-US" sz="3200" dirty="0" smtClean="0"/>
              <a:t>IF YOU WANT:</a:t>
            </a:r>
            <a:endParaRPr lang="en-US" sz="32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04088"/>
            <a:ext cx="7086600" cy="1429512"/>
          </a:xfrm>
        </p:spPr>
        <p:txBody>
          <a:bodyPr>
            <a:normAutofit fontScale="90000"/>
          </a:bodyPr>
          <a:lstStyle/>
          <a:p>
            <a:pPr algn="ctr"/>
            <a:r>
              <a:rPr lang="en-US" dirty="0" smtClean="0"/>
              <a:t> </a:t>
            </a:r>
            <a:r>
              <a:rPr lang="en-US" sz="4900" dirty="0" smtClean="0"/>
              <a:t>If this is WHY you believe, then be a part of….</a:t>
            </a:r>
            <a:endParaRPr lang="en-US" sz="4900" dirty="0"/>
          </a:p>
        </p:txBody>
      </p:sp>
      <p:sp>
        <p:nvSpPr>
          <p:cNvPr id="3" name="Content Placeholder 2"/>
          <p:cNvSpPr>
            <a:spLocks noGrp="1"/>
          </p:cNvSpPr>
          <p:nvPr>
            <p:ph idx="1"/>
          </p:nvPr>
        </p:nvSpPr>
        <p:spPr>
          <a:xfrm>
            <a:off x="457200" y="2362200"/>
            <a:ext cx="8229600" cy="3962400"/>
          </a:xfrm>
        </p:spPr>
        <p:txBody>
          <a:bodyPr/>
          <a:lstStyle/>
          <a:p>
            <a:pPr>
              <a:buNone/>
            </a:pPr>
            <a:r>
              <a:rPr lang="en-US" sz="4800" dirty="0" smtClean="0"/>
              <a:t>The Rotary Foundation</a:t>
            </a:r>
          </a:p>
          <a:p>
            <a:r>
              <a:rPr lang="en-US" sz="3200" dirty="0" smtClean="0"/>
              <a:t>To make a difference</a:t>
            </a:r>
          </a:p>
          <a:p>
            <a:r>
              <a:rPr lang="en-US" sz="3200" dirty="0" smtClean="0"/>
              <a:t>To be part of something bigger than yourself</a:t>
            </a:r>
          </a:p>
          <a:p>
            <a:r>
              <a:rPr lang="en-US" sz="3200" dirty="0" smtClean="0"/>
              <a:t>To leave a legacy</a:t>
            </a:r>
          </a:p>
          <a:p>
            <a:r>
              <a:rPr lang="en-US" sz="3200" dirty="0" smtClean="0"/>
              <a:t>To take ownership of                                ‘your’ Foundation!</a:t>
            </a:r>
            <a:endParaRPr lang="en-US" sz="3200" dirty="0"/>
          </a:p>
        </p:txBody>
      </p:sp>
      <p:pic>
        <p:nvPicPr>
          <p:cNvPr id="4" name="Picture 2" descr="C:\Users\Jim\AppData\Local\Microsoft\Windows\Temporary Internet Files\Content.IE5\4VXU8U2H\MP900437185[1].jpg"/>
          <p:cNvPicPr>
            <a:picLocks noChangeAspect="1" noChangeArrowheads="1"/>
          </p:cNvPicPr>
          <p:nvPr/>
        </p:nvPicPr>
        <p:blipFill>
          <a:blip r:embed="rId3" cstate="print"/>
          <a:srcRect/>
          <a:stretch>
            <a:fillRect/>
          </a:stretch>
        </p:blipFill>
        <p:spPr bwMode="auto">
          <a:xfrm>
            <a:off x="5410200" y="4495800"/>
            <a:ext cx="1831975" cy="18303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D7600_splash_v3"/>
          <p:cNvPicPr>
            <a:picLocks noChangeAspect="1" noChangeArrowheads="1"/>
          </p:cNvPicPr>
          <p:nvPr/>
        </p:nvPicPr>
        <p:blipFill>
          <a:blip r:embed="rId3" cstate="print"/>
          <a:srcRect/>
          <a:stretch>
            <a:fillRect/>
          </a:stretch>
        </p:blipFill>
        <p:spPr bwMode="auto">
          <a:xfrm>
            <a:off x="1295400" y="2209800"/>
            <a:ext cx="1524000" cy="2027976"/>
          </a:xfrm>
          <a:prstGeom prst="rect">
            <a:avLst/>
          </a:prstGeom>
          <a:noFill/>
          <a:ln w="28575">
            <a:solidFill>
              <a:schemeClr val="accent2"/>
            </a:solidFill>
            <a:miter lim="800000"/>
            <a:headEnd/>
            <a:tailEnd/>
          </a:ln>
        </p:spPr>
      </p:pic>
      <p:sp>
        <p:nvSpPr>
          <p:cNvPr id="33795" name="Text Box 6"/>
          <p:cNvSpPr txBox="1">
            <a:spLocks noChangeArrowheads="1"/>
          </p:cNvSpPr>
          <p:nvPr/>
        </p:nvSpPr>
        <p:spPr bwMode="auto">
          <a:xfrm>
            <a:off x="685800" y="914400"/>
            <a:ext cx="8001000" cy="1200329"/>
          </a:xfrm>
          <a:prstGeom prst="rect">
            <a:avLst/>
          </a:prstGeom>
          <a:noFill/>
          <a:ln w="12700">
            <a:noFill/>
            <a:miter lim="800000"/>
            <a:headEnd/>
            <a:tailEnd/>
          </a:ln>
        </p:spPr>
        <p:txBody>
          <a:bodyPr wrap="square">
            <a:spAutoFit/>
          </a:bodyPr>
          <a:lstStyle/>
          <a:p>
            <a:pPr eaLnBrk="0" hangingPunct="0"/>
            <a:r>
              <a:rPr lang="en-US" sz="3600" dirty="0" smtClean="0">
                <a:latin typeface="Times New Roman" pitchFamily="18" charset="0"/>
              </a:rPr>
              <a:t>Over the last three years, District 7600 has given in contributions to TRF……</a:t>
            </a:r>
            <a:endParaRPr lang="en-US" sz="3600" dirty="0">
              <a:latin typeface="Times New Roman" pitchFamily="18" charset="0"/>
            </a:endParaRPr>
          </a:p>
        </p:txBody>
      </p:sp>
      <p:sp>
        <p:nvSpPr>
          <p:cNvPr id="33796" name="Text Box 7"/>
          <p:cNvSpPr txBox="1">
            <a:spLocks noChangeArrowheads="1"/>
          </p:cNvSpPr>
          <p:nvPr/>
        </p:nvSpPr>
        <p:spPr bwMode="auto">
          <a:xfrm>
            <a:off x="3581400" y="3429000"/>
            <a:ext cx="5410200" cy="3170099"/>
          </a:xfrm>
          <a:prstGeom prst="rect">
            <a:avLst/>
          </a:prstGeom>
          <a:noFill/>
          <a:ln w="12700">
            <a:noFill/>
            <a:miter lim="800000"/>
            <a:headEnd/>
            <a:tailEnd/>
          </a:ln>
        </p:spPr>
        <p:txBody>
          <a:bodyPr wrap="square">
            <a:spAutoFit/>
          </a:bodyPr>
          <a:lstStyle/>
          <a:p>
            <a:pPr eaLnBrk="0" hangingPunct="0"/>
            <a:r>
              <a:rPr lang="en-US" sz="3600" dirty="0" smtClean="0">
                <a:latin typeface="Times New Roman" pitchFamily="18" charset="0"/>
              </a:rPr>
              <a:t>Over the last three years, Rotarians world-wide have given in contributions to TRF……</a:t>
            </a:r>
          </a:p>
          <a:p>
            <a:pPr eaLnBrk="0" hangingPunct="0"/>
            <a:r>
              <a:rPr lang="en-US" sz="3600" b="1" dirty="0" smtClean="0">
                <a:solidFill>
                  <a:srgbClr val="FFFF00"/>
                </a:solidFill>
              </a:rPr>
              <a:t>       Over $650 million</a:t>
            </a:r>
          </a:p>
          <a:p>
            <a:pPr algn="l" eaLnBrk="0" hangingPunct="0"/>
            <a:endParaRPr lang="en-US" sz="2000" b="1" dirty="0">
              <a:solidFill>
                <a:srgbClr val="0033CC"/>
              </a:solidFill>
            </a:endParaRPr>
          </a:p>
        </p:txBody>
      </p:sp>
      <p:pic>
        <p:nvPicPr>
          <p:cNvPr id="5" name="Picture 15" descr="TRF Logo Color"/>
          <p:cNvPicPr>
            <a:picLocks noChangeAspect="1" noChangeArrowheads="1"/>
          </p:cNvPicPr>
          <p:nvPr/>
        </p:nvPicPr>
        <p:blipFill>
          <a:blip r:embed="rId4" cstate="print"/>
          <a:srcRect/>
          <a:stretch>
            <a:fillRect/>
          </a:stretch>
        </p:blipFill>
        <p:spPr bwMode="auto">
          <a:xfrm>
            <a:off x="762000" y="4572000"/>
            <a:ext cx="2714172" cy="1676400"/>
          </a:xfrm>
          <a:prstGeom prst="rect">
            <a:avLst/>
          </a:prstGeom>
          <a:noFill/>
          <a:ln w="9525">
            <a:noFill/>
            <a:miter lim="800000"/>
            <a:headEnd/>
            <a:tailEnd/>
          </a:ln>
        </p:spPr>
      </p:pic>
      <p:sp>
        <p:nvSpPr>
          <p:cNvPr id="6" name="TextBox 5"/>
          <p:cNvSpPr txBox="1"/>
          <p:nvPr/>
        </p:nvSpPr>
        <p:spPr>
          <a:xfrm>
            <a:off x="3657600" y="2286000"/>
            <a:ext cx="4343400" cy="646331"/>
          </a:xfrm>
          <a:prstGeom prst="rect">
            <a:avLst/>
          </a:prstGeom>
          <a:noFill/>
        </p:spPr>
        <p:txBody>
          <a:bodyPr wrap="square" rtlCol="0">
            <a:spAutoFit/>
          </a:bodyPr>
          <a:lstStyle/>
          <a:p>
            <a:r>
              <a:rPr lang="en-US" sz="3600" b="1" dirty="0" smtClean="0">
                <a:solidFill>
                  <a:srgbClr val="FFFF00"/>
                </a:solidFill>
              </a:rPr>
              <a:t>Over $2 million</a:t>
            </a:r>
            <a:endParaRPr lang="en-US" sz="3600" b="1" dirty="0">
              <a:solidFill>
                <a:srgbClr val="FFFF00"/>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457200" y="457200"/>
            <a:ext cx="8229600" cy="914400"/>
          </a:xfrm>
        </p:spPr>
        <p:txBody>
          <a:bodyPr>
            <a:normAutofit/>
          </a:bodyPr>
          <a:lstStyle/>
          <a:p>
            <a:r>
              <a:rPr lang="en-US" dirty="0" smtClean="0">
                <a:solidFill>
                  <a:srgbClr val="FFCC00"/>
                </a:solidFill>
              </a:rPr>
              <a:t>         Foundation Funds	</a:t>
            </a:r>
          </a:p>
        </p:txBody>
      </p:sp>
      <p:sp>
        <p:nvSpPr>
          <p:cNvPr id="10243" name="Rectangle 3"/>
          <p:cNvSpPr>
            <a:spLocks noGrp="1"/>
          </p:cNvSpPr>
          <p:nvPr>
            <p:ph idx="1"/>
          </p:nvPr>
        </p:nvSpPr>
        <p:spPr>
          <a:xfrm>
            <a:off x="457200" y="1524000"/>
            <a:ext cx="8382000" cy="4800600"/>
          </a:xfrm>
        </p:spPr>
        <p:txBody>
          <a:bodyPr>
            <a:normAutofit lnSpcReduction="10000"/>
          </a:bodyPr>
          <a:lstStyle/>
          <a:p>
            <a:pPr marL="0" indent="0">
              <a:lnSpc>
                <a:spcPct val="80000"/>
              </a:lnSpc>
              <a:buFontTx/>
              <a:buNone/>
            </a:pPr>
            <a:r>
              <a:rPr lang="en-US" sz="3000" b="1" dirty="0" smtClean="0"/>
              <a:t>Support for the Foundation                     programs comes from:</a:t>
            </a:r>
          </a:p>
          <a:p>
            <a:pPr marL="463550" lvl="1" indent="-231775">
              <a:lnSpc>
                <a:spcPct val="80000"/>
              </a:lnSpc>
              <a:buClr>
                <a:schemeClr val="bg2"/>
              </a:buClr>
              <a:buFontTx/>
              <a:buNone/>
            </a:pPr>
            <a:endParaRPr lang="en-US" sz="2500" b="1" i="1" dirty="0" smtClean="0"/>
          </a:p>
          <a:p>
            <a:pPr marL="463550" lvl="1" indent="-231775">
              <a:lnSpc>
                <a:spcPct val="80000"/>
              </a:lnSpc>
              <a:buClr>
                <a:schemeClr val="bg2"/>
              </a:buClr>
              <a:buFontTx/>
              <a:buChar char="•"/>
            </a:pPr>
            <a:r>
              <a:rPr lang="en-US" sz="3200" b="1" i="1" dirty="0" smtClean="0"/>
              <a:t>Annual Fund</a:t>
            </a:r>
          </a:p>
          <a:p>
            <a:pPr marL="463550" lvl="1" indent="-231775">
              <a:lnSpc>
                <a:spcPct val="80000"/>
              </a:lnSpc>
              <a:buClr>
                <a:schemeClr val="bg2"/>
              </a:buClr>
              <a:buFontTx/>
              <a:buNone/>
            </a:pPr>
            <a:r>
              <a:rPr lang="en-US" sz="3200" b="1" i="1" dirty="0" smtClean="0"/>
              <a:t>      </a:t>
            </a:r>
            <a:r>
              <a:rPr lang="en-US" sz="2400" b="1" i="1" dirty="0" smtClean="0"/>
              <a:t>For Support Today</a:t>
            </a:r>
            <a:endParaRPr lang="en-US" sz="3200" b="1" i="1" dirty="0" smtClean="0"/>
          </a:p>
          <a:p>
            <a:pPr marL="463550" lvl="1" indent="-231775">
              <a:lnSpc>
                <a:spcPct val="80000"/>
              </a:lnSpc>
              <a:buClr>
                <a:schemeClr val="bg2"/>
              </a:buClr>
              <a:buFontTx/>
              <a:buChar char="•"/>
            </a:pPr>
            <a:endParaRPr lang="en-US" sz="3200" b="1" i="1" dirty="0" smtClean="0"/>
          </a:p>
          <a:p>
            <a:pPr marL="463550" lvl="1" indent="-231775">
              <a:lnSpc>
                <a:spcPct val="80000"/>
              </a:lnSpc>
              <a:buClr>
                <a:schemeClr val="bg2"/>
              </a:buClr>
              <a:buFontTx/>
              <a:buChar char="•"/>
            </a:pPr>
            <a:r>
              <a:rPr lang="en-US" sz="3200" b="1" i="1" dirty="0" smtClean="0"/>
              <a:t>Endowment Fund</a:t>
            </a:r>
          </a:p>
          <a:p>
            <a:pPr marL="463550" lvl="1" indent="-231775">
              <a:lnSpc>
                <a:spcPct val="80000"/>
              </a:lnSpc>
              <a:buClr>
                <a:schemeClr val="bg2"/>
              </a:buClr>
              <a:buFontTx/>
              <a:buNone/>
            </a:pPr>
            <a:r>
              <a:rPr lang="en-US" sz="2400" b="1" i="1" dirty="0" smtClean="0"/>
              <a:t>        To Secure Tomorrow</a:t>
            </a:r>
          </a:p>
          <a:p>
            <a:pPr marL="463550" lvl="1" indent="-231775">
              <a:lnSpc>
                <a:spcPct val="80000"/>
              </a:lnSpc>
              <a:buClr>
                <a:schemeClr val="bg2"/>
              </a:buClr>
              <a:buFontTx/>
              <a:buChar char="•"/>
            </a:pPr>
            <a:endParaRPr lang="en-US" sz="3200" b="1" i="1" dirty="0" smtClean="0"/>
          </a:p>
          <a:p>
            <a:pPr marL="463550" lvl="1" indent="-231775">
              <a:lnSpc>
                <a:spcPct val="80000"/>
              </a:lnSpc>
              <a:buClr>
                <a:schemeClr val="bg2"/>
              </a:buClr>
              <a:buFontTx/>
              <a:buChar char="•"/>
            </a:pPr>
            <a:r>
              <a:rPr lang="en-US" sz="3200" b="1" i="1" dirty="0" err="1" smtClean="0"/>
              <a:t>PolioPlus</a:t>
            </a:r>
            <a:r>
              <a:rPr lang="en-US" sz="3200" b="1" i="1" dirty="0" smtClean="0"/>
              <a:t> Fund</a:t>
            </a:r>
          </a:p>
          <a:p>
            <a:pPr marL="0" indent="0">
              <a:lnSpc>
                <a:spcPct val="80000"/>
              </a:lnSpc>
              <a:buFontTx/>
              <a:buNone/>
            </a:pPr>
            <a:r>
              <a:rPr lang="en-US" sz="2400" dirty="0" smtClean="0"/>
              <a:t>	</a:t>
            </a:r>
          </a:p>
          <a:p>
            <a:pPr marL="0" indent="0">
              <a:lnSpc>
                <a:spcPct val="80000"/>
              </a:lnSpc>
              <a:buFontTx/>
              <a:buNone/>
            </a:pPr>
            <a:r>
              <a:rPr lang="en-US" sz="2400" dirty="0" smtClean="0"/>
              <a:t>			 		</a:t>
            </a:r>
          </a:p>
        </p:txBody>
      </p:sp>
      <p:pic>
        <p:nvPicPr>
          <p:cNvPr id="157700" name="Picture 4" descr="APFgreen"/>
          <p:cNvPicPr>
            <a:picLocks noChangeAspect="1" noChangeArrowheads="1"/>
          </p:cNvPicPr>
          <p:nvPr/>
        </p:nvPicPr>
        <p:blipFill>
          <a:blip r:embed="rId3" cstate="print"/>
          <a:srcRect/>
          <a:stretch>
            <a:fillRect/>
          </a:stretch>
        </p:blipFill>
        <p:spPr bwMode="auto">
          <a:xfrm>
            <a:off x="5562600" y="1981200"/>
            <a:ext cx="1998663" cy="1006475"/>
          </a:xfrm>
          <a:prstGeom prst="rect">
            <a:avLst/>
          </a:prstGeom>
          <a:noFill/>
          <a:ln w="9525">
            <a:noFill/>
            <a:miter lim="800000"/>
            <a:headEnd/>
            <a:tailEnd/>
          </a:ln>
        </p:spPr>
      </p:pic>
      <p:pic>
        <p:nvPicPr>
          <p:cNvPr id="157702" name="Picture 6" descr="End Polio Now"/>
          <p:cNvPicPr>
            <a:picLocks noChangeAspect="1" noChangeArrowheads="1"/>
          </p:cNvPicPr>
          <p:nvPr/>
        </p:nvPicPr>
        <p:blipFill>
          <a:blip r:embed="rId4" cstate="print"/>
          <a:srcRect/>
          <a:stretch>
            <a:fillRect/>
          </a:stretch>
        </p:blipFill>
        <p:spPr bwMode="auto">
          <a:xfrm>
            <a:off x="7315200" y="5029200"/>
            <a:ext cx="942975" cy="1219200"/>
          </a:xfrm>
          <a:prstGeom prst="rect">
            <a:avLst/>
          </a:prstGeom>
          <a:noFill/>
          <a:ln w="9525">
            <a:noFill/>
            <a:miter lim="800000"/>
            <a:headEnd/>
            <a:tailEnd/>
          </a:ln>
        </p:spPr>
      </p:pic>
      <p:pic>
        <p:nvPicPr>
          <p:cNvPr id="157703" name="Picture 7" descr="Polio"/>
          <p:cNvPicPr>
            <a:picLocks noChangeAspect="1" noChangeArrowheads="1"/>
          </p:cNvPicPr>
          <p:nvPr/>
        </p:nvPicPr>
        <p:blipFill>
          <a:blip r:embed="rId5" cstate="print"/>
          <a:srcRect/>
          <a:stretch>
            <a:fillRect/>
          </a:stretch>
        </p:blipFill>
        <p:spPr bwMode="auto">
          <a:xfrm>
            <a:off x="5562600" y="5105400"/>
            <a:ext cx="1371600" cy="1133475"/>
          </a:xfrm>
          <a:prstGeom prst="rect">
            <a:avLst/>
          </a:prstGeom>
          <a:noFill/>
          <a:ln w="9525">
            <a:noFill/>
            <a:miter lim="800000"/>
            <a:headEnd/>
            <a:tailEnd/>
          </a:ln>
        </p:spPr>
      </p:pic>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35416" t="19138" r="-58334" b="-117708"/>
          <a:stretch/>
        </p:blipFill>
        <p:spPr>
          <a:xfrm>
            <a:off x="5181600" y="3581400"/>
            <a:ext cx="4495800" cy="243253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57700"/>
                                        </p:tgtEl>
                                        <p:attrNameLst>
                                          <p:attrName>style.visibility</p:attrName>
                                        </p:attrNameLst>
                                      </p:cBhvr>
                                      <p:to>
                                        <p:strVal val="visible"/>
                                      </p:to>
                                    </p:set>
                                    <p:animEffect transition="in" filter="fade">
                                      <p:cBhvr>
                                        <p:cTn id="7" dur="1000"/>
                                        <p:tgtEl>
                                          <p:spTgt spid="157700"/>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57703"/>
                                        </p:tgtEl>
                                        <p:attrNameLst>
                                          <p:attrName>style.visibility</p:attrName>
                                        </p:attrNameLst>
                                      </p:cBhvr>
                                      <p:to>
                                        <p:strVal val="visible"/>
                                      </p:to>
                                    </p:set>
                                    <p:animEffect transition="in" filter="fade">
                                      <p:cBhvr>
                                        <p:cTn id="11" dur="1000"/>
                                        <p:tgtEl>
                                          <p:spTgt spid="157703"/>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57702"/>
                                        </p:tgtEl>
                                        <p:attrNameLst>
                                          <p:attrName>style.visibility</p:attrName>
                                        </p:attrNameLst>
                                      </p:cBhvr>
                                      <p:to>
                                        <p:strVal val="visible"/>
                                      </p:to>
                                    </p:set>
                                    <p:animEffect transition="in" filter="fade">
                                      <p:cBhvr>
                                        <p:cTn id="15" dur="1000"/>
                                        <p:tgtEl>
                                          <p:spTgt spid="157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 you know about….?</a:t>
            </a:r>
            <a:endParaRPr lang="en-US" dirty="0"/>
          </a:p>
        </p:txBody>
      </p:sp>
      <p:sp>
        <p:nvSpPr>
          <p:cNvPr id="3" name="Content Placeholder 2"/>
          <p:cNvSpPr>
            <a:spLocks noGrp="1"/>
          </p:cNvSpPr>
          <p:nvPr>
            <p:ph idx="1"/>
          </p:nvPr>
        </p:nvSpPr>
        <p:spPr>
          <a:xfrm>
            <a:off x="2440564" y="1935480"/>
            <a:ext cx="6246235" cy="4389120"/>
          </a:xfrm>
        </p:spPr>
        <p:txBody>
          <a:bodyPr/>
          <a:lstStyle/>
          <a:p>
            <a:endParaRPr lang="en-US" dirty="0" smtClean="0"/>
          </a:p>
          <a:p>
            <a:r>
              <a:rPr lang="en-US" dirty="0" smtClean="0"/>
              <a:t>Paul Harris Fellow, Rotary Foundation Sustaining Member, Every Rotarian-Every Year,  Paul Harris Society, Major Donor</a:t>
            </a:r>
          </a:p>
          <a:p>
            <a:r>
              <a:rPr lang="en-US" dirty="0" smtClean="0"/>
              <a:t>Benefactor, Bequest Society</a:t>
            </a:r>
          </a:p>
          <a:p>
            <a:endParaRPr lang="en-US" dirty="0" smtClean="0"/>
          </a:p>
          <a:p>
            <a:r>
              <a:rPr lang="en-US" dirty="0" smtClean="0"/>
              <a:t>End Polio Now Campaign</a:t>
            </a:r>
          </a:p>
          <a:p>
            <a:endParaRPr lang="en-US" dirty="0"/>
          </a:p>
        </p:txBody>
      </p:sp>
      <p:pic>
        <p:nvPicPr>
          <p:cNvPr id="4" name="Picture 4" descr="APFgreen"/>
          <p:cNvPicPr>
            <a:picLocks noChangeAspect="1" noChangeArrowheads="1"/>
          </p:cNvPicPr>
          <p:nvPr/>
        </p:nvPicPr>
        <p:blipFill>
          <a:blip r:embed="rId3" cstate="print"/>
          <a:srcRect/>
          <a:stretch>
            <a:fillRect/>
          </a:stretch>
        </p:blipFill>
        <p:spPr bwMode="auto">
          <a:xfrm>
            <a:off x="340286" y="2354079"/>
            <a:ext cx="1922463" cy="1006475"/>
          </a:xfrm>
          <a:prstGeom prst="rect">
            <a:avLst/>
          </a:prstGeom>
          <a:noFill/>
          <a:ln w="9525">
            <a:noFill/>
            <a:miter lim="800000"/>
            <a:headEnd/>
            <a:tailEnd/>
          </a:ln>
        </p:spPr>
      </p:pic>
      <p:pic>
        <p:nvPicPr>
          <p:cNvPr id="6" name="Picture 6" descr="End Polio Now"/>
          <p:cNvPicPr>
            <a:picLocks noChangeAspect="1" noChangeArrowheads="1"/>
          </p:cNvPicPr>
          <p:nvPr/>
        </p:nvPicPr>
        <p:blipFill>
          <a:blip r:embed="rId4" cstate="print"/>
          <a:srcRect/>
          <a:stretch>
            <a:fillRect/>
          </a:stretch>
        </p:blipFill>
        <p:spPr bwMode="auto">
          <a:xfrm>
            <a:off x="6934200" y="4724400"/>
            <a:ext cx="942975" cy="1219200"/>
          </a:xfrm>
          <a:prstGeom prst="rect">
            <a:avLst/>
          </a:prstGeom>
          <a:noFill/>
          <a:ln w="9525">
            <a:noFill/>
            <a:miter lim="800000"/>
            <a:headEnd/>
            <a:tailEnd/>
          </a:ln>
        </p:spPr>
      </p:pic>
      <p:pic>
        <p:nvPicPr>
          <p:cNvPr id="7" name="Picture 7" descr="Polio"/>
          <p:cNvPicPr>
            <a:picLocks noChangeAspect="1" noChangeArrowheads="1"/>
          </p:cNvPicPr>
          <p:nvPr/>
        </p:nvPicPr>
        <p:blipFill>
          <a:blip r:embed="rId5" cstate="print"/>
          <a:srcRect/>
          <a:stretch>
            <a:fillRect/>
          </a:stretch>
        </p:blipFill>
        <p:spPr bwMode="auto">
          <a:xfrm>
            <a:off x="304799" y="5181600"/>
            <a:ext cx="1957949" cy="1219200"/>
          </a:xfrm>
          <a:prstGeom prst="rect">
            <a:avLst/>
          </a:prstGeom>
          <a:noFill/>
          <a:ln w="9525">
            <a:noFill/>
            <a:miter lim="800000"/>
            <a:headEnd/>
            <a:tailEnd/>
          </a:ln>
        </p:spPr>
      </p:pic>
      <p:pic>
        <p:nvPicPr>
          <p:cNvPr id="8" name="Picture 7"/>
          <p:cNvPicPr>
            <a:picLocks noChangeAspect="1"/>
          </p:cNvPicPr>
          <p:nvPr/>
        </p:nvPicPr>
        <p:blipFill>
          <a:blip r:embed="rId6"/>
          <a:stretch>
            <a:fillRect/>
          </a:stretch>
        </p:blipFill>
        <p:spPr>
          <a:xfrm>
            <a:off x="289975" y="3867546"/>
            <a:ext cx="3874576" cy="243251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1371600" y="704850"/>
            <a:ext cx="7315200" cy="590550"/>
          </a:xfrm>
        </p:spPr>
        <p:txBody>
          <a:bodyPr>
            <a:normAutofit fontScale="90000"/>
          </a:bodyPr>
          <a:lstStyle/>
          <a:p>
            <a:pPr eaLnBrk="1" hangingPunct="1"/>
            <a:r>
              <a:rPr lang="en-US" sz="4000" dirty="0" smtClean="0"/>
              <a:t>SHARE:  Foundation Donation Flow</a:t>
            </a:r>
          </a:p>
        </p:txBody>
      </p:sp>
      <p:grpSp>
        <p:nvGrpSpPr>
          <p:cNvPr id="2" name="Group 6"/>
          <p:cNvGrpSpPr>
            <a:grpSpLocks/>
          </p:cNvGrpSpPr>
          <p:nvPr/>
        </p:nvGrpSpPr>
        <p:grpSpPr bwMode="auto">
          <a:xfrm>
            <a:off x="685800" y="1816341"/>
            <a:ext cx="7084301" cy="3214447"/>
            <a:chOff x="108" y="300"/>
            <a:chExt cx="6164" cy="3612"/>
          </a:xfrm>
        </p:grpSpPr>
        <p:sp>
          <p:nvSpPr>
            <p:cNvPr id="48145" name="Line 8"/>
            <p:cNvSpPr>
              <a:spLocks noChangeShapeType="1"/>
            </p:cNvSpPr>
            <p:nvPr/>
          </p:nvSpPr>
          <p:spPr bwMode="auto">
            <a:xfrm>
              <a:off x="4418" y="1565"/>
              <a:ext cx="17" cy="464"/>
            </a:xfrm>
            <a:prstGeom prst="line">
              <a:avLst/>
            </a:prstGeom>
            <a:noFill/>
            <a:ln w="57150">
              <a:solidFill>
                <a:schemeClr val="tx1"/>
              </a:solidFill>
              <a:round/>
              <a:headEnd/>
              <a:tailEnd/>
            </a:ln>
          </p:spPr>
          <p:txBody>
            <a:bodyPr/>
            <a:lstStyle/>
            <a:p>
              <a:endParaRPr lang="en-US"/>
            </a:p>
          </p:txBody>
        </p:sp>
        <p:sp>
          <p:nvSpPr>
            <p:cNvPr id="48146" name="Line 9"/>
            <p:cNvSpPr>
              <a:spLocks noChangeShapeType="1"/>
            </p:cNvSpPr>
            <p:nvPr/>
          </p:nvSpPr>
          <p:spPr bwMode="auto">
            <a:xfrm flipV="1">
              <a:off x="254" y="1487"/>
              <a:ext cx="4230" cy="1"/>
            </a:xfrm>
            <a:prstGeom prst="line">
              <a:avLst/>
            </a:prstGeom>
            <a:noFill/>
            <a:ln w="57150">
              <a:solidFill>
                <a:schemeClr val="tx1"/>
              </a:solidFill>
              <a:round/>
              <a:headEnd/>
              <a:tailEnd/>
            </a:ln>
          </p:spPr>
          <p:txBody>
            <a:bodyPr/>
            <a:lstStyle/>
            <a:p>
              <a:endParaRPr lang="en-US"/>
            </a:p>
          </p:txBody>
        </p:sp>
        <p:sp>
          <p:nvSpPr>
            <p:cNvPr id="48147" name="Line 10"/>
            <p:cNvSpPr>
              <a:spLocks noChangeShapeType="1"/>
            </p:cNvSpPr>
            <p:nvPr/>
          </p:nvSpPr>
          <p:spPr bwMode="auto">
            <a:xfrm>
              <a:off x="241" y="860"/>
              <a:ext cx="5" cy="644"/>
            </a:xfrm>
            <a:prstGeom prst="line">
              <a:avLst/>
            </a:prstGeom>
            <a:noFill/>
            <a:ln w="57150">
              <a:solidFill>
                <a:schemeClr val="tx1"/>
              </a:solidFill>
              <a:round/>
              <a:headEnd/>
              <a:tailEnd/>
            </a:ln>
          </p:spPr>
          <p:txBody>
            <a:bodyPr/>
            <a:lstStyle/>
            <a:p>
              <a:endParaRPr lang="en-US"/>
            </a:p>
          </p:txBody>
        </p:sp>
        <p:sp>
          <p:nvSpPr>
            <p:cNvPr id="48148" name="Line 11"/>
            <p:cNvSpPr>
              <a:spLocks noChangeShapeType="1"/>
            </p:cNvSpPr>
            <p:nvPr/>
          </p:nvSpPr>
          <p:spPr bwMode="auto">
            <a:xfrm>
              <a:off x="108" y="626"/>
              <a:ext cx="160" cy="184"/>
            </a:xfrm>
            <a:prstGeom prst="line">
              <a:avLst/>
            </a:prstGeom>
            <a:noFill/>
            <a:ln w="57150">
              <a:solidFill>
                <a:schemeClr val="tx1"/>
              </a:solidFill>
              <a:round/>
              <a:headEnd/>
              <a:tailEnd/>
            </a:ln>
          </p:spPr>
          <p:txBody>
            <a:bodyPr/>
            <a:lstStyle/>
            <a:p>
              <a:endParaRPr lang="en-US"/>
            </a:p>
          </p:txBody>
        </p:sp>
        <p:sp>
          <p:nvSpPr>
            <p:cNvPr id="48149" name="Line 13"/>
            <p:cNvSpPr>
              <a:spLocks noChangeShapeType="1"/>
            </p:cNvSpPr>
            <p:nvPr/>
          </p:nvSpPr>
          <p:spPr bwMode="auto">
            <a:xfrm flipH="1">
              <a:off x="374" y="626"/>
              <a:ext cx="160" cy="184"/>
            </a:xfrm>
            <a:prstGeom prst="line">
              <a:avLst/>
            </a:prstGeom>
            <a:noFill/>
            <a:ln w="57150">
              <a:solidFill>
                <a:schemeClr val="tx1"/>
              </a:solidFill>
              <a:round/>
              <a:headEnd/>
              <a:tailEnd/>
            </a:ln>
          </p:spPr>
          <p:txBody>
            <a:bodyPr/>
            <a:lstStyle/>
            <a:p>
              <a:endParaRPr lang="en-US"/>
            </a:p>
          </p:txBody>
        </p:sp>
        <p:sp>
          <p:nvSpPr>
            <p:cNvPr id="48150" name="Line 14"/>
            <p:cNvSpPr>
              <a:spLocks noChangeShapeType="1"/>
            </p:cNvSpPr>
            <p:nvPr/>
          </p:nvSpPr>
          <p:spPr bwMode="auto">
            <a:xfrm>
              <a:off x="374" y="860"/>
              <a:ext cx="8" cy="584"/>
            </a:xfrm>
            <a:prstGeom prst="line">
              <a:avLst/>
            </a:prstGeom>
            <a:noFill/>
            <a:ln w="57150">
              <a:solidFill>
                <a:schemeClr val="tx1"/>
              </a:solidFill>
              <a:round/>
              <a:headEnd/>
              <a:tailEnd/>
            </a:ln>
          </p:spPr>
          <p:txBody>
            <a:bodyPr/>
            <a:lstStyle/>
            <a:p>
              <a:endParaRPr lang="en-US"/>
            </a:p>
          </p:txBody>
        </p:sp>
        <p:sp>
          <p:nvSpPr>
            <p:cNvPr id="48151" name="Rectangle 16"/>
            <p:cNvSpPr>
              <a:spLocks/>
            </p:cNvSpPr>
            <p:nvPr/>
          </p:nvSpPr>
          <p:spPr bwMode="auto">
            <a:xfrm>
              <a:off x="4369" y="2184"/>
              <a:ext cx="147" cy="474"/>
            </a:xfrm>
            <a:prstGeom prst="rect">
              <a:avLst/>
            </a:prstGeom>
            <a:noFill/>
            <a:ln w="12700">
              <a:noFill/>
              <a:miter lim="800000"/>
              <a:headEnd/>
              <a:tailEnd/>
            </a:ln>
          </p:spPr>
          <p:txBody>
            <a:bodyPr lIns="0" tIns="0" rIns="0" bIns="0" anchor="ctr">
              <a:spAutoFit/>
            </a:bodyPr>
            <a:lstStyle/>
            <a:p>
              <a:pPr algn="ctr" defTabSz="642938"/>
              <a:r>
                <a:rPr lang="en-US" sz="3000">
                  <a:latin typeface="Gill Sans"/>
                  <a:ea typeface="ヒラギノ角ゴ ProN W3"/>
                  <a:cs typeface="ヒラギノ角ゴ ProN W3"/>
                  <a:sym typeface="Gill Sans"/>
                </a:rPr>
                <a:t>$</a:t>
              </a:r>
            </a:p>
          </p:txBody>
        </p:sp>
        <p:sp>
          <p:nvSpPr>
            <p:cNvPr id="48152" name="Line 17"/>
            <p:cNvSpPr>
              <a:spLocks noChangeShapeType="1"/>
            </p:cNvSpPr>
            <p:nvPr/>
          </p:nvSpPr>
          <p:spPr bwMode="auto">
            <a:xfrm rot="10800000">
              <a:off x="4702" y="2341"/>
              <a:ext cx="504" cy="400"/>
            </a:xfrm>
            <a:prstGeom prst="line">
              <a:avLst/>
            </a:prstGeom>
            <a:noFill/>
            <a:ln w="57150">
              <a:solidFill>
                <a:schemeClr val="tx1"/>
              </a:solidFill>
              <a:round/>
              <a:headEnd type="stealth" w="med" len="med"/>
              <a:tailEnd/>
            </a:ln>
          </p:spPr>
          <p:txBody>
            <a:bodyPr/>
            <a:lstStyle/>
            <a:p>
              <a:endParaRPr lang="en-US"/>
            </a:p>
          </p:txBody>
        </p:sp>
        <p:sp>
          <p:nvSpPr>
            <p:cNvPr id="48153" name="Line 20"/>
            <p:cNvSpPr>
              <a:spLocks noChangeShapeType="1"/>
            </p:cNvSpPr>
            <p:nvPr/>
          </p:nvSpPr>
          <p:spPr bwMode="auto">
            <a:xfrm rot="10800000" flipH="1">
              <a:off x="3570" y="2341"/>
              <a:ext cx="552" cy="392"/>
            </a:xfrm>
            <a:prstGeom prst="line">
              <a:avLst/>
            </a:prstGeom>
            <a:noFill/>
            <a:ln w="57150">
              <a:solidFill>
                <a:schemeClr val="tx1"/>
              </a:solidFill>
              <a:round/>
              <a:headEnd type="stealth" w="med" len="med"/>
              <a:tailEnd/>
            </a:ln>
          </p:spPr>
          <p:txBody>
            <a:bodyPr/>
            <a:lstStyle/>
            <a:p>
              <a:endParaRPr lang="en-US"/>
            </a:p>
          </p:txBody>
        </p:sp>
        <p:sp>
          <p:nvSpPr>
            <p:cNvPr id="48154" name="Line 23"/>
            <p:cNvSpPr>
              <a:spLocks noChangeShapeType="1"/>
            </p:cNvSpPr>
            <p:nvPr/>
          </p:nvSpPr>
          <p:spPr bwMode="auto">
            <a:xfrm rot="10800000" flipH="1">
              <a:off x="1870" y="3384"/>
              <a:ext cx="488" cy="512"/>
            </a:xfrm>
            <a:prstGeom prst="line">
              <a:avLst/>
            </a:prstGeom>
            <a:noFill/>
            <a:ln w="57150">
              <a:solidFill>
                <a:schemeClr val="tx1"/>
              </a:solidFill>
              <a:round/>
              <a:headEnd type="stealth" w="med" len="med"/>
              <a:tailEnd/>
            </a:ln>
          </p:spPr>
          <p:txBody>
            <a:bodyPr/>
            <a:lstStyle/>
            <a:p>
              <a:endParaRPr lang="en-US"/>
            </a:p>
          </p:txBody>
        </p:sp>
        <p:sp>
          <p:nvSpPr>
            <p:cNvPr id="48155" name="Line 24"/>
            <p:cNvSpPr>
              <a:spLocks noChangeShapeType="1"/>
            </p:cNvSpPr>
            <p:nvPr/>
          </p:nvSpPr>
          <p:spPr bwMode="auto">
            <a:xfrm rot="10800000">
              <a:off x="2366" y="3400"/>
              <a:ext cx="400" cy="512"/>
            </a:xfrm>
            <a:prstGeom prst="line">
              <a:avLst/>
            </a:prstGeom>
            <a:noFill/>
            <a:ln w="57150">
              <a:solidFill>
                <a:schemeClr val="tx1"/>
              </a:solidFill>
              <a:round/>
              <a:headEnd type="stealth" w="med" len="med"/>
              <a:tailEnd/>
            </a:ln>
          </p:spPr>
          <p:txBody>
            <a:bodyPr/>
            <a:lstStyle/>
            <a:p>
              <a:endParaRPr lang="en-US"/>
            </a:p>
          </p:txBody>
        </p:sp>
        <p:sp>
          <p:nvSpPr>
            <p:cNvPr id="48156" name="Rectangle 30"/>
            <p:cNvSpPr>
              <a:spLocks/>
            </p:cNvSpPr>
            <p:nvPr/>
          </p:nvSpPr>
          <p:spPr bwMode="auto">
            <a:xfrm>
              <a:off x="693" y="300"/>
              <a:ext cx="1451" cy="311"/>
            </a:xfrm>
            <a:prstGeom prst="rect">
              <a:avLst/>
            </a:prstGeom>
            <a:noFill/>
            <a:ln w="12700">
              <a:noFill/>
              <a:miter lim="800000"/>
              <a:headEnd/>
              <a:tailEnd/>
            </a:ln>
          </p:spPr>
          <p:txBody>
            <a:bodyPr wrap="none" lIns="0" tIns="0" rIns="0" bIns="0" anchor="ctr">
              <a:spAutoFit/>
            </a:bodyPr>
            <a:lstStyle/>
            <a:p>
              <a:pPr algn="ctr" defTabSz="642938"/>
              <a:r>
                <a:rPr lang="en-US" dirty="0" smtClean="0">
                  <a:latin typeface="Gill Sans"/>
                  <a:ea typeface="ヒラギノ角ゴ ProN W3"/>
                  <a:cs typeface="ヒラギノ角ゴ ProN W3"/>
                  <a:sym typeface="Gill Sans"/>
                </a:rPr>
                <a:t>$492 </a:t>
              </a:r>
              <a:r>
                <a:rPr lang="en-US" dirty="0">
                  <a:latin typeface="Gill Sans"/>
                  <a:ea typeface="ヒラギノ角ゴ ProN W3"/>
                  <a:cs typeface="ヒラギノ角ゴ ProN W3"/>
                  <a:sym typeface="Gill Sans"/>
                </a:rPr>
                <a:t>in </a:t>
              </a:r>
              <a:r>
                <a:rPr lang="en-US" dirty="0" smtClean="0">
                  <a:latin typeface="Gill Sans"/>
                  <a:ea typeface="ヒラギノ角ゴ ProN W3"/>
                  <a:cs typeface="ヒラギノ角ゴ ProN W3"/>
                  <a:sym typeface="Gill Sans"/>
                </a:rPr>
                <a:t>2012-13</a:t>
              </a:r>
              <a:endParaRPr lang="en-US" dirty="0">
                <a:latin typeface="Gill Sans"/>
                <a:ea typeface="ヒラギノ角ゴ ProN W3"/>
                <a:cs typeface="ヒラギノ角ゴ ProN W3"/>
                <a:sym typeface="Gill Sans"/>
              </a:endParaRPr>
            </a:p>
          </p:txBody>
        </p:sp>
        <p:sp>
          <p:nvSpPr>
            <p:cNvPr id="48157" name="Rectangle 34"/>
            <p:cNvSpPr>
              <a:spLocks/>
            </p:cNvSpPr>
            <p:nvPr/>
          </p:nvSpPr>
          <p:spPr bwMode="auto">
            <a:xfrm>
              <a:off x="5435" y="2481"/>
              <a:ext cx="837" cy="311"/>
            </a:xfrm>
            <a:prstGeom prst="rect">
              <a:avLst/>
            </a:prstGeom>
            <a:noFill/>
            <a:ln w="12700">
              <a:noFill/>
              <a:miter lim="800000"/>
              <a:headEnd/>
              <a:tailEnd/>
            </a:ln>
          </p:spPr>
          <p:txBody>
            <a:bodyPr wrap="none" lIns="0" tIns="0" rIns="0" bIns="0" anchor="ctr">
              <a:spAutoFit/>
            </a:bodyPr>
            <a:lstStyle/>
            <a:p>
              <a:pPr algn="ctr" defTabSz="642938"/>
              <a:r>
                <a:rPr lang="en-US" dirty="0">
                  <a:latin typeface="Gill Sans"/>
                  <a:ea typeface="ヒラギノ角ゴ ProN W3"/>
                  <a:cs typeface="ヒラギノ角ゴ ProN W3"/>
                  <a:sym typeface="Gill Sans"/>
                </a:rPr>
                <a:t>$</a:t>
              </a:r>
              <a:r>
                <a:rPr lang="en-US" dirty="0" smtClean="0">
                  <a:latin typeface="Gill Sans"/>
                  <a:ea typeface="ヒラギノ角ゴ ProN W3"/>
                  <a:cs typeface="ヒラギノ角ゴ ProN W3"/>
                  <a:sym typeface="Gill Sans"/>
                </a:rPr>
                <a:t>246,000</a:t>
              </a:r>
              <a:endParaRPr lang="en-US" dirty="0">
                <a:latin typeface="Gill Sans"/>
                <a:ea typeface="ヒラギノ角ゴ ProN W3"/>
                <a:cs typeface="ヒラギノ角ゴ ProN W3"/>
                <a:sym typeface="Gill Sans"/>
              </a:endParaRPr>
            </a:p>
          </p:txBody>
        </p:sp>
      </p:grpSp>
      <p:sp>
        <p:nvSpPr>
          <p:cNvPr id="48132" name="Rectangle 16"/>
          <p:cNvSpPr>
            <a:spLocks/>
          </p:cNvSpPr>
          <p:nvPr/>
        </p:nvSpPr>
        <p:spPr bwMode="auto">
          <a:xfrm>
            <a:off x="914400" y="1524000"/>
            <a:ext cx="90488" cy="461665"/>
          </a:xfrm>
          <a:prstGeom prst="rect">
            <a:avLst/>
          </a:prstGeom>
          <a:noFill/>
          <a:ln w="12700">
            <a:noFill/>
            <a:miter lim="800000"/>
            <a:headEnd/>
            <a:tailEnd/>
          </a:ln>
        </p:spPr>
        <p:txBody>
          <a:bodyPr wrap="square" lIns="0" tIns="0" rIns="0" bIns="0" anchor="ctr">
            <a:spAutoFit/>
          </a:bodyPr>
          <a:lstStyle/>
          <a:p>
            <a:pPr algn="ctr" defTabSz="642938"/>
            <a:r>
              <a:rPr lang="en-US" sz="3000" dirty="0">
                <a:latin typeface="Gill Sans"/>
                <a:ea typeface="ヒラギノ角ゴ ProN W3"/>
                <a:cs typeface="ヒラギノ角ゴ ProN W3"/>
                <a:sym typeface="Gill Sans"/>
              </a:rPr>
              <a:t>$</a:t>
            </a:r>
          </a:p>
        </p:txBody>
      </p:sp>
      <p:sp>
        <p:nvSpPr>
          <p:cNvPr id="48133" name="TextBox 36"/>
          <p:cNvSpPr txBox="1">
            <a:spLocks noChangeArrowheads="1"/>
          </p:cNvSpPr>
          <p:nvPr/>
        </p:nvSpPr>
        <p:spPr bwMode="auto">
          <a:xfrm>
            <a:off x="1905000" y="2133600"/>
            <a:ext cx="1120780" cy="400110"/>
          </a:xfrm>
          <a:prstGeom prst="rect">
            <a:avLst/>
          </a:prstGeom>
          <a:noFill/>
          <a:ln w="15875">
            <a:solidFill>
              <a:schemeClr val="accent1">
                <a:alpha val="0"/>
              </a:schemeClr>
            </a:solidFill>
            <a:miter lim="800000"/>
            <a:headEnd/>
            <a:tailEnd/>
          </a:ln>
        </p:spPr>
        <p:txBody>
          <a:bodyPr wrap="square">
            <a:spAutoFit/>
          </a:bodyPr>
          <a:lstStyle/>
          <a:p>
            <a:r>
              <a:rPr lang="en-US" sz="2000" dirty="0" smtClean="0">
                <a:latin typeface="Constantia" pitchFamily="18" charset="0"/>
              </a:rPr>
              <a:t>2013-14</a:t>
            </a:r>
            <a:endParaRPr lang="en-US" sz="2000" dirty="0">
              <a:latin typeface="Constantia" pitchFamily="18" charset="0"/>
            </a:endParaRPr>
          </a:p>
        </p:txBody>
      </p:sp>
      <p:sp>
        <p:nvSpPr>
          <p:cNvPr id="48134" name="TextBox 37"/>
          <p:cNvSpPr txBox="1">
            <a:spLocks noChangeArrowheads="1"/>
          </p:cNvSpPr>
          <p:nvPr/>
        </p:nvSpPr>
        <p:spPr bwMode="auto">
          <a:xfrm>
            <a:off x="3505200" y="2133600"/>
            <a:ext cx="990600" cy="400110"/>
          </a:xfrm>
          <a:prstGeom prst="rect">
            <a:avLst/>
          </a:prstGeom>
          <a:noFill/>
          <a:ln w="15875">
            <a:solidFill>
              <a:schemeClr val="accent1">
                <a:alpha val="0"/>
              </a:schemeClr>
            </a:solidFill>
            <a:miter lim="800000"/>
            <a:headEnd/>
            <a:tailEnd/>
          </a:ln>
        </p:spPr>
        <p:txBody>
          <a:bodyPr wrap="square">
            <a:spAutoFit/>
          </a:bodyPr>
          <a:lstStyle/>
          <a:p>
            <a:r>
              <a:rPr lang="en-US" sz="2000" dirty="0" smtClean="0">
                <a:latin typeface="Constantia" pitchFamily="18" charset="0"/>
              </a:rPr>
              <a:t>2014-15</a:t>
            </a:r>
            <a:endParaRPr lang="en-US" sz="2000" dirty="0">
              <a:latin typeface="Constantia" pitchFamily="18" charset="0"/>
            </a:endParaRPr>
          </a:p>
        </p:txBody>
      </p:sp>
      <p:sp>
        <p:nvSpPr>
          <p:cNvPr id="48135" name="TextBox 38"/>
          <p:cNvSpPr txBox="1">
            <a:spLocks noChangeArrowheads="1"/>
          </p:cNvSpPr>
          <p:nvPr/>
        </p:nvSpPr>
        <p:spPr bwMode="auto">
          <a:xfrm>
            <a:off x="5333999" y="2133600"/>
            <a:ext cx="1012825" cy="400110"/>
          </a:xfrm>
          <a:prstGeom prst="rect">
            <a:avLst/>
          </a:prstGeom>
          <a:noFill/>
          <a:ln w="15875">
            <a:solidFill>
              <a:schemeClr val="accent1">
                <a:alpha val="0"/>
              </a:schemeClr>
            </a:solidFill>
            <a:miter lim="800000"/>
            <a:headEnd/>
            <a:tailEnd/>
          </a:ln>
        </p:spPr>
        <p:txBody>
          <a:bodyPr wrap="square">
            <a:spAutoFit/>
          </a:bodyPr>
          <a:lstStyle/>
          <a:p>
            <a:r>
              <a:rPr lang="en-US" sz="2000" dirty="0" smtClean="0">
                <a:latin typeface="Constantia" pitchFamily="18" charset="0"/>
              </a:rPr>
              <a:t>2015-16</a:t>
            </a:r>
            <a:endParaRPr lang="en-US" sz="2000" dirty="0">
              <a:latin typeface="Constantia" pitchFamily="18" charset="0"/>
            </a:endParaRPr>
          </a:p>
        </p:txBody>
      </p:sp>
      <p:sp>
        <p:nvSpPr>
          <p:cNvPr id="48136" name="TextBox 39"/>
          <p:cNvSpPr txBox="1">
            <a:spLocks noChangeArrowheads="1"/>
          </p:cNvSpPr>
          <p:nvPr/>
        </p:nvSpPr>
        <p:spPr bwMode="auto">
          <a:xfrm>
            <a:off x="6248400" y="4038600"/>
            <a:ext cx="2286000" cy="369332"/>
          </a:xfrm>
          <a:prstGeom prst="rect">
            <a:avLst/>
          </a:prstGeom>
          <a:noFill/>
          <a:ln w="9525">
            <a:noFill/>
            <a:miter lim="800000"/>
            <a:headEnd/>
            <a:tailEnd/>
          </a:ln>
        </p:spPr>
        <p:txBody>
          <a:bodyPr wrap="square">
            <a:spAutoFit/>
          </a:bodyPr>
          <a:lstStyle/>
          <a:p>
            <a:r>
              <a:rPr lang="en-US" dirty="0">
                <a:latin typeface="Gill Sans"/>
              </a:rPr>
              <a:t>50% to World Fund</a:t>
            </a:r>
          </a:p>
        </p:txBody>
      </p:sp>
      <p:sp>
        <p:nvSpPr>
          <p:cNvPr id="48137" name="TextBox 40"/>
          <p:cNvSpPr txBox="1">
            <a:spLocks noChangeArrowheads="1"/>
          </p:cNvSpPr>
          <p:nvPr/>
        </p:nvSpPr>
        <p:spPr bwMode="auto">
          <a:xfrm>
            <a:off x="1295400" y="4038600"/>
            <a:ext cx="3581400" cy="369332"/>
          </a:xfrm>
          <a:prstGeom prst="rect">
            <a:avLst/>
          </a:prstGeom>
          <a:noFill/>
          <a:ln w="9525">
            <a:noFill/>
            <a:miter lim="800000"/>
            <a:headEnd/>
            <a:tailEnd/>
          </a:ln>
        </p:spPr>
        <p:txBody>
          <a:bodyPr wrap="square">
            <a:spAutoFit/>
          </a:bodyPr>
          <a:lstStyle/>
          <a:p>
            <a:r>
              <a:rPr lang="en-US" dirty="0">
                <a:latin typeface="Gill Sans"/>
              </a:rPr>
              <a:t>50% to District Designated Fund</a:t>
            </a:r>
          </a:p>
        </p:txBody>
      </p:sp>
      <p:sp>
        <p:nvSpPr>
          <p:cNvPr id="48138" name="Rectangle 34"/>
          <p:cNvSpPr>
            <a:spLocks/>
          </p:cNvSpPr>
          <p:nvPr/>
        </p:nvSpPr>
        <p:spPr bwMode="auto">
          <a:xfrm>
            <a:off x="3200400" y="3687913"/>
            <a:ext cx="962025" cy="276999"/>
          </a:xfrm>
          <a:prstGeom prst="rect">
            <a:avLst/>
          </a:prstGeom>
          <a:noFill/>
          <a:ln w="12700">
            <a:noFill/>
            <a:miter lim="800000"/>
            <a:headEnd/>
            <a:tailEnd/>
          </a:ln>
        </p:spPr>
        <p:txBody>
          <a:bodyPr wrap="square" lIns="0" tIns="0" rIns="0" bIns="0" anchor="ctr">
            <a:spAutoFit/>
          </a:bodyPr>
          <a:lstStyle/>
          <a:p>
            <a:pPr algn="ctr" defTabSz="642938"/>
            <a:r>
              <a:rPr lang="en-US" dirty="0">
                <a:latin typeface="Gill Sans"/>
                <a:ea typeface="ヒラギノ角ゴ ProN W3"/>
                <a:cs typeface="ヒラギノ角ゴ ProN W3"/>
                <a:sym typeface="Gill Sans"/>
              </a:rPr>
              <a:t>$</a:t>
            </a:r>
            <a:r>
              <a:rPr lang="en-US" dirty="0" smtClean="0">
                <a:latin typeface="Gill Sans"/>
                <a:ea typeface="ヒラギノ角ゴ ProN W3"/>
                <a:cs typeface="ヒラギノ角ゴ ProN W3"/>
                <a:sym typeface="Gill Sans"/>
              </a:rPr>
              <a:t>246,000</a:t>
            </a:r>
            <a:endParaRPr lang="en-US" dirty="0">
              <a:latin typeface="Gill Sans"/>
              <a:ea typeface="ヒラギノ角ゴ ProN W3"/>
              <a:cs typeface="ヒラギノ角ゴ ProN W3"/>
              <a:sym typeface="Gill Sans"/>
            </a:endParaRPr>
          </a:p>
        </p:txBody>
      </p:sp>
      <p:sp>
        <p:nvSpPr>
          <p:cNvPr id="48139" name="TextBox 42"/>
          <p:cNvSpPr txBox="1">
            <a:spLocks noChangeArrowheads="1"/>
          </p:cNvSpPr>
          <p:nvPr/>
        </p:nvSpPr>
        <p:spPr bwMode="auto">
          <a:xfrm>
            <a:off x="3733800" y="5105400"/>
            <a:ext cx="2286000" cy="641350"/>
          </a:xfrm>
          <a:prstGeom prst="rect">
            <a:avLst/>
          </a:prstGeom>
          <a:noFill/>
          <a:ln w="9525">
            <a:noFill/>
            <a:miter lim="800000"/>
            <a:headEnd/>
            <a:tailEnd/>
          </a:ln>
        </p:spPr>
        <p:txBody>
          <a:bodyPr>
            <a:spAutoFit/>
          </a:bodyPr>
          <a:lstStyle/>
          <a:p>
            <a:r>
              <a:rPr lang="en-US">
                <a:latin typeface="Gill Sans"/>
              </a:rPr>
              <a:t>At least ½ to </a:t>
            </a:r>
          </a:p>
          <a:p>
            <a:r>
              <a:rPr lang="en-US">
                <a:latin typeface="Gill Sans"/>
              </a:rPr>
              <a:t>Global Grants</a:t>
            </a:r>
          </a:p>
        </p:txBody>
      </p:sp>
      <p:sp>
        <p:nvSpPr>
          <p:cNvPr id="48140" name="Rectangle 34"/>
          <p:cNvSpPr>
            <a:spLocks/>
          </p:cNvSpPr>
          <p:nvPr/>
        </p:nvSpPr>
        <p:spPr bwMode="auto">
          <a:xfrm>
            <a:off x="3886200" y="4762112"/>
            <a:ext cx="962025" cy="276999"/>
          </a:xfrm>
          <a:prstGeom prst="rect">
            <a:avLst/>
          </a:prstGeom>
          <a:noFill/>
          <a:ln w="12700">
            <a:noFill/>
            <a:miter lim="800000"/>
            <a:headEnd/>
            <a:tailEnd/>
          </a:ln>
        </p:spPr>
        <p:txBody>
          <a:bodyPr wrap="square" lIns="0" tIns="0" rIns="0" bIns="0" anchor="ctr">
            <a:spAutoFit/>
          </a:bodyPr>
          <a:lstStyle/>
          <a:p>
            <a:pPr algn="ctr" defTabSz="642938"/>
            <a:r>
              <a:rPr lang="en-US" dirty="0">
                <a:latin typeface="Gill Sans"/>
                <a:ea typeface="ヒラギノ角ゴ ProN W3"/>
                <a:cs typeface="ヒラギノ角ゴ ProN W3"/>
                <a:sym typeface="Gill Sans"/>
              </a:rPr>
              <a:t>$</a:t>
            </a:r>
            <a:r>
              <a:rPr lang="en-US" dirty="0" smtClean="0">
                <a:latin typeface="Gill Sans"/>
                <a:ea typeface="ヒラギノ角ゴ ProN W3"/>
                <a:cs typeface="ヒラギノ角ゴ ProN W3"/>
                <a:sym typeface="Gill Sans"/>
              </a:rPr>
              <a:t>122,800</a:t>
            </a:r>
            <a:endParaRPr lang="en-US" dirty="0">
              <a:latin typeface="Gill Sans"/>
              <a:ea typeface="ヒラギノ角ゴ ProN W3"/>
              <a:cs typeface="ヒラギノ角ゴ ProN W3"/>
              <a:sym typeface="Gill Sans"/>
            </a:endParaRPr>
          </a:p>
        </p:txBody>
      </p:sp>
      <p:sp>
        <p:nvSpPr>
          <p:cNvPr id="48141" name="Rectangle 34"/>
          <p:cNvSpPr>
            <a:spLocks/>
          </p:cNvSpPr>
          <p:nvPr/>
        </p:nvSpPr>
        <p:spPr bwMode="auto">
          <a:xfrm>
            <a:off x="1447800" y="4762112"/>
            <a:ext cx="962025" cy="276999"/>
          </a:xfrm>
          <a:prstGeom prst="rect">
            <a:avLst/>
          </a:prstGeom>
          <a:noFill/>
          <a:ln w="12700">
            <a:noFill/>
            <a:miter lim="800000"/>
            <a:headEnd/>
            <a:tailEnd/>
          </a:ln>
        </p:spPr>
        <p:txBody>
          <a:bodyPr wrap="square" lIns="0" tIns="0" rIns="0" bIns="0" anchor="ctr">
            <a:spAutoFit/>
          </a:bodyPr>
          <a:lstStyle/>
          <a:p>
            <a:pPr algn="ctr" defTabSz="642938"/>
            <a:r>
              <a:rPr lang="en-US" dirty="0">
                <a:latin typeface="Gill Sans"/>
                <a:ea typeface="ヒラギノ角ゴ ProN W3"/>
                <a:cs typeface="ヒラギノ角ゴ ProN W3"/>
                <a:sym typeface="Gill Sans"/>
              </a:rPr>
              <a:t>$</a:t>
            </a:r>
            <a:r>
              <a:rPr lang="en-US" dirty="0" smtClean="0">
                <a:latin typeface="Gill Sans"/>
                <a:ea typeface="ヒラギノ角ゴ ProN W3"/>
                <a:cs typeface="ヒラギノ角ゴ ProN W3"/>
                <a:sym typeface="Gill Sans"/>
              </a:rPr>
              <a:t>122,800</a:t>
            </a:r>
            <a:endParaRPr lang="en-US" dirty="0">
              <a:latin typeface="Gill Sans"/>
              <a:ea typeface="ヒラギノ角ゴ ProN W3"/>
              <a:cs typeface="ヒラギノ角ゴ ProN W3"/>
              <a:sym typeface="Gill Sans"/>
            </a:endParaRPr>
          </a:p>
        </p:txBody>
      </p:sp>
      <p:sp>
        <p:nvSpPr>
          <p:cNvPr id="48142" name="TextBox 45"/>
          <p:cNvSpPr txBox="1">
            <a:spLocks noChangeArrowheads="1"/>
          </p:cNvSpPr>
          <p:nvPr/>
        </p:nvSpPr>
        <p:spPr bwMode="auto">
          <a:xfrm>
            <a:off x="990600" y="5105400"/>
            <a:ext cx="2286000" cy="923925"/>
          </a:xfrm>
          <a:prstGeom prst="rect">
            <a:avLst/>
          </a:prstGeom>
          <a:noFill/>
          <a:ln w="9525">
            <a:noFill/>
            <a:miter lim="800000"/>
            <a:headEnd/>
            <a:tailEnd/>
          </a:ln>
        </p:spPr>
        <p:txBody>
          <a:bodyPr>
            <a:spAutoFit/>
          </a:bodyPr>
          <a:lstStyle/>
          <a:p>
            <a:r>
              <a:rPr lang="en-US">
                <a:latin typeface="Gill Sans"/>
              </a:rPr>
              <a:t>Up to ½ to </a:t>
            </a:r>
          </a:p>
          <a:p>
            <a:r>
              <a:rPr lang="en-US">
                <a:latin typeface="Gill Sans"/>
              </a:rPr>
              <a:t>District Grants</a:t>
            </a:r>
          </a:p>
          <a:p>
            <a:r>
              <a:rPr lang="en-US">
                <a:latin typeface="Gill Sans"/>
              </a:rPr>
              <a:t>(No TRF Match)</a:t>
            </a:r>
          </a:p>
        </p:txBody>
      </p:sp>
      <p:sp>
        <p:nvSpPr>
          <p:cNvPr id="48143" name="Line 20"/>
          <p:cNvSpPr>
            <a:spLocks noChangeShapeType="1"/>
          </p:cNvSpPr>
          <p:nvPr/>
        </p:nvSpPr>
        <p:spPr bwMode="auto">
          <a:xfrm rot="10800000" flipH="1">
            <a:off x="5715000" y="4419600"/>
            <a:ext cx="631825" cy="384175"/>
          </a:xfrm>
          <a:prstGeom prst="line">
            <a:avLst/>
          </a:prstGeom>
          <a:noFill/>
          <a:ln w="57150">
            <a:solidFill>
              <a:schemeClr val="tx1"/>
            </a:solidFill>
            <a:round/>
            <a:headEnd type="stealth" w="med" len="med"/>
            <a:tailEnd/>
          </a:ln>
        </p:spPr>
        <p:txBody>
          <a:bodyPr/>
          <a:lstStyle/>
          <a:p>
            <a:endParaRPr lang="en-US"/>
          </a:p>
        </p:txBody>
      </p:sp>
      <p:sp>
        <p:nvSpPr>
          <p:cNvPr id="48144" name="TextBox 47"/>
          <p:cNvSpPr txBox="1">
            <a:spLocks noChangeArrowheads="1"/>
          </p:cNvSpPr>
          <p:nvPr/>
        </p:nvSpPr>
        <p:spPr bwMode="auto">
          <a:xfrm>
            <a:off x="5943600" y="4724400"/>
            <a:ext cx="2286000" cy="641350"/>
          </a:xfrm>
          <a:prstGeom prst="rect">
            <a:avLst/>
          </a:prstGeom>
          <a:noFill/>
          <a:ln w="9525">
            <a:noFill/>
            <a:miter lim="800000"/>
            <a:headEnd/>
            <a:tailEnd/>
          </a:ln>
        </p:spPr>
        <p:txBody>
          <a:bodyPr>
            <a:spAutoFit/>
          </a:bodyPr>
          <a:lstStyle/>
          <a:p>
            <a:r>
              <a:rPr lang="en-US">
                <a:latin typeface="Gill Sans"/>
              </a:rPr>
              <a:t>Matches 1:1 DDF $</a:t>
            </a:r>
          </a:p>
          <a:p>
            <a:r>
              <a:rPr lang="en-US">
                <a:latin typeface="Gill Sans"/>
              </a:rPr>
              <a:t>and 50% of cash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8" name="Slide Number Placeholder 2"/>
          <p:cNvSpPr>
            <a:spLocks noGrp="1"/>
          </p:cNvSpPr>
          <p:nvPr>
            <p:ph type="sldNum" sz="quarter" idx="12"/>
          </p:nvPr>
        </p:nvSpPr>
        <p:spPr>
          <a:xfrm>
            <a:off x="6858000" y="6381750"/>
            <a:ext cx="2133600" cy="476250"/>
          </a:xfrm>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solidFill>
                  <a:schemeClr val="bg1"/>
                </a:solidFill>
              </a:rPr>
              <a:t>Slide </a:t>
            </a:r>
            <a:fld id="{8697947E-A8ED-4CFD-8539-99AFC16E0BF6}" type="slidenum">
              <a:rPr lang="en-US">
                <a:solidFill>
                  <a:schemeClr val="bg1"/>
                </a:solidFill>
              </a:rPr>
              <a:pPr eaLnBrk="1" hangingPunct="1"/>
              <a:t>16</a:t>
            </a:fld>
            <a:endParaRPr lang="en-US" dirty="0">
              <a:solidFill>
                <a:schemeClr val="bg1"/>
              </a:solidFill>
            </a:endParaRPr>
          </a:p>
        </p:txBody>
      </p:sp>
      <p:sp>
        <p:nvSpPr>
          <p:cNvPr id="8195" name="Rectangle 2"/>
          <p:cNvSpPr>
            <a:spLocks noGrp="1" noChangeArrowheads="1"/>
          </p:cNvSpPr>
          <p:nvPr>
            <p:ph type="title" idx="4294967295"/>
          </p:nvPr>
        </p:nvSpPr>
        <p:spPr>
          <a:xfrm>
            <a:off x="1295400" y="914400"/>
            <a:ext cx="6553200" cy="762000"/>
          </a:xfrm>
          <a:extLst/>
        </p:spPr>
        <p:txBody>
          <a:bodyPr anchor="t">
            <a:noAutofit/>
          </a:bodyPr>
          <a:lstStyle/>
          <a:p>
            <a:pPr marL="342900" indent="-342900" algn="ctr" eaLnBrk="1" hangingPunct="1">
              <a:spcBef>
                <a:spcPct val="20000"/>
              </a:spcBef>
              <a:defRPr/>
            </a:pPr>
            <a:r>
              <a:rPr lang="en-US" sz="4800" kern="1200" cap="all" dirty="0">
                <a:solidFill>
                  <a:schemeClr val="tx1"/>
                </a:solidFill>
                <a:effectLst>
                  <a:reflection blurRad="12700" stA="48000" endA="300" endPos="55000" dir="5400000" sy="-90000" algn="bl" rotWithShape="0"/>
                </a:effectLst>
                <a:latin typeface="Calibri"/>
              </a:rPr>
              <a:t>Areas of Focus</a:t>
            </a:r>
          </a:p>
        </p:txBody>
      </p:sp>
      <p:sp>
        <p:nvSpPr>
          <p:cNvPr id="22531" name="Rectangle 3"/>
          <p:cNvSpPr>
            <a:spLocks noGrp="1" noChangeArrowheads="1"/>
          </p:cNvSpPr>
          <p:nvPr>
            <p:ph type="body" idx="4294967295"/>
          </p:nvPr>
        </p:nvSpPr>
        <p:spPr>
          <a:xfrm>
            <a:off x="1143000" y="1752600"/>
            <a:ext cx="8001000" cy="4724400"/>
          </a:xfrm>
        </p:spPr>
        <p:txBody>
          <a:bodyPr/>
          <a:lstStyle/>
          <a:p>
            <a:pPr marL="119063" lvl="1" indent="-4763" eaLnBrk="1" hangingPunct="1">
              <a:spcBef>
                <a:spcPct val="30000"/>
              </a:spcBef>
              <a:buFontTx/>
              <a:buNone/>
            </a:pPr>
            <a:r>
              <a:rPr lang="en-US" sz="3000" dirty="0" smtClean="0"/>
              <a:t>Peace and Conflict Prevention / Resolution</a:t>
            </a:r>
          </a:p>
          <a:p>
            <a:pPr marL="119063" lvl="1" indent="-4763" eaLnBrk="1" hangingPunct="1">
              <a:spcBef>
                <a:spcPct val="30000"/>
              </a:spcBef>
              <a:buFontTx/>
              <a:buNone/>
            </a:pPr>
            <a:r>
              <a:rPr lang="en-US" sz="3000" dirty="0" smtClean="0"/>
              <a:t>Disease Prevention and Treatment</a:t>
            </a:r>
          </a:p>
          <a:p>
            <a:pPr marL="119063" lvl="1" indent="-4763" eaLnBrk="1" hangingPunct="1">
              <a:spcBef>
                <a:spcPct val="30000"/>
              </a:spcBef>
              <a:buFontTx/>
              <a:buNone/>
            </a:pPr>
            <a:r>
              <a:rPr lang="en-US" sz="3000" dirty="0" smtClean="0"/>
              <a:t>Water and Sanitation</a:t>
            </a:r>
          </a:p>
          <a:p>
            <a:pPr marL="119063" lvl="1" indent="-4763" eaLnBrk="1" hangingPunct="1">
              <a:spcBef>
                <a:spcPct val="30000"/>
              </a:spcBef>
              <a:buFontTx/>
              <a:buNone/>
            </a:pPr>
            <a:r>
              <a:rPr lang="en-US" sz="3000" dirty="0" smtClean="0"/>
              <a:t>Maternal and Child Health</a:t>
            </a:r>
          </a:p>
          <a:p>
            <a:pPr marL="119063" lvl="1" indent="-4763" eaLnBrk="1" hangingPunct="1">
              <a:spcBef>
                <a:spcPct val="30000"/>
              </a:spcBef>
              <a:buFontTx/>
              <a:buNone/>
            </a:pPr>
            <a:r>
              <a:rPr lang="en-US" sz="3000" dirty="0" smtClean="0"/>
              <a:t>Basic Education and Literacy</a:t>
            </a:r>
          </a:p>
          <a:p>
            <a:pPr marL="119063" lvl="1" indent="-4763" eaLnBrk="1" hangingPunct="1">
              <a:spcBef>
                <a:spcPct val="30000"/>
              </a:spcBef>
              <a:buFontTx/>
              <a:buNone/>
            </a:pPr>
            <a:r>
              <a:rPr lang="en-US" sz="3000" dirty="0" smtClean="0"/>
              <a:t>Economic and Community Development</a:t>
            </a:r>
          </a:p>
        </p:txBody>
      </p:sp>
      <p:pic>
        <p:nvPicPr>
          <p:cNvPr id="22532" name="Picture 4" descr="Peace-pur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8446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Disease-gre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24495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Water-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3022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Maternal-pin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 y="361473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8" descr="Literacy-orang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9088" y="42084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9" descr="Economic-yellow"/>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850" y="4800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74653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D7600_splash_v3"/>
          <p:cNvPicPr>
            <a:picLocks noChangeAspect="1" noChangeArrowheads="1"/>
          </p:cNvPicPr>
          <p:nvPr/>
        </p:nvPicPr>
        <p:blipFill>
          <a:blip r:embed="rId3" cstate="print"/>
          <a:srcRect/>
          <a:stretch>
            <a:fillRect/>
          </a:stretch>
        </p:blipFill>
        <p:spPr bwMode="auto">
          <a:xfrm>
            <a:off x="1066800" y="3733800"/>
            <a:ext cx="1600200" cy="2129376"/>
          </a:xfrm>
          <a:prstGeom prst="rect">
            <a:avLst/>
          </a:prstGeom>
          <a:noFill/>
          <a:ln w="28575">
            <a:solidFill>
              <a:schemeClr val="accent2"/>
            </a:solidFill>
            <a:miter lim="800000"/>
            <a:headEnd/>
            <a:tailEnd/>
          </a:ln>
        </p:spPr>
      </p:pic>
      <p:sp>
        <p:nvSpPr>
          <p:cNvPr id="33795" name="Text Box 6"/>
          <p:cNvSpPr txBox="1">
            <a:spLocks noChangeArrowheads="1"/>
          </p:cNvSpPr>
          <p:nvPr/>
        </p:nvSpPr>
        <p:spPr bwMode="auto">
          <a:xfrm>
            <a:off x="685800" y="1219200"/>
            <a:ext cx="8001000" cy="2308324"/>
          </a:xfrm>
          <a:prstGeom prst="rect">
            <a:avLst/>
          </a:prstGeom>
          <a:noFill/>
          <a:ln w="12700">
            <a:noFill/>
            <a:miter lim="800000"/>
            <a:headEnd/>
            <a:tailEnd/>
          </a:ln>
        </p:spPr>
        <p:txBody>
          <a:bodyPr wrap="square">
            <a:spAutoFit/>
          </a:bodyPr>
          <a:lstStyle/>
          <a:p>
            <a:pPr eaLnBrk="0" hangingPunct="0"/>
            <a:r>
              <a:rPr lang="en-US" sz="3600" dirty="0" smtClean="0">
                <a:latin typeface="Times New Roman" pitchFamily="18" charset="0"/>
              </a:rPr>
              <a:t>In the last three years, District 7600 has received and spent over $770,000 in TRF grant funds for service projects throughout the world……</a:t>
            </a:r>
            <a:endParaRPr lang="en-US" sz="3600" dirty="0">
              <a:latin typeface="Times New Roman" pitchFamily="18" charset="0"/>
            </a:endParaRPr>
          </a:p>
        </p:txBody>
      </p:sp>
      <p:sp>
        <p:nvSpPr>
          <p:cNvPr id="33796" name="Text Box 7"/>
          <p:cNvSpPr txBox="1">
            <a:spLocks noChangeArrowheads="1"/>
          </p:cNvSpPr>
          <p:nvPr/>
        </p:nvSpPr>
        <p:spPr bwMode="auto">
          <a:xfrm>
            <a:off x="2895600" y="3657600"/>
            <a:ext cx="6096000" cy="954107"/>
          </a:xfrm>
          <a:prstGeom prst="rect">
            <a:avLst/>
          </a:prstGeom>
          <a:noFill/>
          <a:ln w="12700">
            <a:noFill/>
            <a:miter lim="800000"/>
            <a:headEnd/>
            <a:tailEnd/>
          </a:ln>
        </p:spPr>
        <p:txBody>
          <a:bodyPr wrap="square">
            <a:spAutoFit/>
          </a:bodyPr>
          <a:lstStyle/>
          <a:p>
            <a:pPr eaLnBrk="0" hangingPunct="0"/>
            <a:r>
              <a:rPr lang="en-US" sz="3600" b="1" dirty="0" smtClean="0"/>
              <a:t>“Doing Good in the World”</a:t>
            </a:r>
            <a:endParaRPr lang="en-US" sz="3600" b="1" dirty="0"/>
          </a:p>
          <a:p>
            <a:pPr algn="l" eaLnBrk="0" hangingPunct="0"/>
            <a:endParaRPr lang="en-US" sz="2000" b="1" dirty="0">
              <a:solidFill>
                <a:srgbClr val="0033CC"/>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14400" y="533400"/>
            <a:ext cx="8229600" cy="1447800"/>
          </a:xfrm>
        </p:spPr>
        <p:txBody>
          <a:bodyPr lIns="91440" rIns="91440" bIns="45720" anchor="ctr">
            <a:normAutofit/>
          </a:bodyPr>
          <a:lstStyle/>
          <a:p>
            <a:r>
              <a:rPr lang="en-US" sz="4600" dirty="0" smtClean="0"/>
              <a:t>District Grants</a:t>
            </a:r>
          </a:p>
        </p:txBody>
      </p:sp>
      <p:sp>
        <p:nvSpPr>
          <p:cNvPr id="45059" name="Content Placeholder 1"/>
          <p:cNvSpPr>
            <a:spLocks noGrp="1"/>
          </p:cNvSpPr>
          <p:nvPr>
            <p:ph idx="4294967295"/>
          </p:nvPr>
        </p:nvSpPr>
        <p:spPr>
          <a:xfrm>
            <a:off x="457200" y="1981200"/>
            <a:ext cx="8229600" cy="4876800"/>
          </a:xfrm>
        </p:spPr>
        <p:txBody>
          <a:bodyPr>
            <a:normAutofit lnSpcReduction="10000"/>
          </a:bodyPr>
          <a:lstStyle/>
          <a:p>
            <a:pPr>
              <a:spcBef>
                <a:spcPts val="1200"/>
              </a:spcBef>
              <a:buClr>
                <a:srgbClr val="D2C896"/>
              </a:buClr>
            </a:pPr>
            <a:r>
              <a:rPr lang="en-US" dirty="0" smtClean="0"/>
              <a:t>Educational and humanitarian activities consistent with the mission</a:t>
            </a:r>
          </a:p>
          <a:p>
            <a:pPr>
              <a:spcBef>
                <a:spcPts val="1200"/>
              </a:spcBef>
              <a:buClr>
                <a:srgbClr val="D2C896"/>
              </a:buClr>
            </a:pPr>
            <a:r>
              <a:rPr lang="en-US" dirty="0" smtClean="0"/>
              <a:t>Single </a:t>
            </a:r>
            <a:r>
              <a:rPr lang="ja-JP" altLang="en-US" smtClean="0">
                <a:latin typeface="Arial" pitchFamily="34" charset="0"/>
                <a:ea typeface="MS PGothic" pitchFamily="34" charset="-128"/>
              </a:rPr>
              <a:t>“</a:t>
            </a:r>
            <a:r>
              <a:rPr lang="en-US" altLang="ja-JP" dirty="0" smtClean="0">
                <a:ea typeface="MS PGothic" pitchFamily="34" charset="-128"/>
              </a:rPr>
              <a:t>block</a:t>
            </a:r>
            <a:r>
              <a:rPr lang="ja-JP" altLang="en-US" smtClean="0">
                <a:latin typeface="Arial" pitchFamily="34" charset="0"/>
                <a:ea typeface="MS PGothic" pitchFamily="34" charset="-128"/>
              </a:rPr>
              <a:t>”</a:t>
            </a:r>
            <a:r>
              <a:rPr lang="en-US" altLang="ja-JP" dirty="0" smtClean="0">
                <a:ea typeface="MS PGothic" pitchFamily="34" charset="-128"/>
              </a:rPr>
              <a:t> grant awarded annually</a:t>
            </a:r>
          </a:p>
          <a:p>
            <a:pPr>
              <a:spcBef>
                <a:spcPts val="1200"/>
              </a:spcBef>
              <a:buClr>
                <a:srgbClr val="D2C896"/>
              </a:buClr>
            </a:pPr>
            <a:r>
              <a:rPr lang="en-US" dirty="0" smtClean="0"/>
              <a:t>Smaller activities and projects</a:t>
            </a:r>
          </a:p>
          <a:p>
            <a:pPr>
              <a:spcBef>
                <a:spcPts val="1200"/>
              </a:spcBef>
              <a:buClr>
                <a:srgbClr val="D2C896"/>
              </a:buClr>
            </a:pPr>
            <a:r>
              <a:rPr lang="en-US" dirty="0" smtClean="0"/>
              <a:t>Local or international activities</a:t>
            </a:r>
          </a:p>
          <a:p>
            <a:pPr>
              <a:spcBef>
                <a:spcPts val="1200"/>
              </a:spcBef>
              <a:buClr>
                <a:srgbClr val="D2C896"/>
              </a:buClr>
              <a:buFont typeface="Wingdings 2" pitchFamily="18" charset="2"/>
              <a:buNone/>
            </a:pPr>
            <a:r>
              <a:rPr lang="en-US" u="sng" dirty="0" smtClean="0"/>
              <a:t>District 7600</a:t>
            </a:r>
          </a:p>
          <a:p>
            <a:pPr>
              <a:spcBef>
                <a:spcPts val="1200"/>
              </a:spcBef>
              <a:buClr>
                <a:srgbClr val="D2C896"/>
              </a:buClr>
              <a:buFont typeface="Wingdings 2" pitchFamily="18" charset="2"/>
              <a:buNone/>
            </a:pPr>
            <a:r>
              <a:rPr lang="en-US" dirty="0" smtClean="0"/>
              <a:t>$5,000 maximum per club, must be aligned with area focus </a:t>
            </a:r>
          </a:p>
          <a:p>
            <a:pPr>
              <a:spcBef>
                <a:spcPts val="1200"/>
              </a:spcBef>
              <a:buClr>
                <a:srgbClr val="D2C896"/>
              </a:buClr>
              <a:buFont typeface="Wingdings 2" pitchFamily="18" charset="2"/>
              <a:buNone/>
            </a:pPr>
            <a:r>
              <a:rPr lang="en-US" dirty="0" smtClean="0"/>
              <a:t>    (up to $25,000 by partnering with other clubs)</a:t>
            </a:r>
          </a:p>
          <a:p>
            <a:pPr>
              <a:spcBef>
                <a:spcPts val="1200"/>
              </a:spcBef>
              <a:buClr>
                <a:srgbClr val="D2C896"/>
              </a:buClr>
              <a:buFont typeface="Wingdings 2" pitchFamily="18" charset="2"/>
              <a:buNone/>
            </a:pPr>
            <a:r>
              <a:rPr lang="en-US" dirty="0" smtClean="0"/>
              <a:t>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685800"/>
            <a:ext cx="8229600" cy="742950"/>
          </a:xfrm>
        </p:spPr>
        <p:txBody>
          <a:bodyPr lIns="91440" rIns="91440" bIns="45720" anchor="ctr">
            <a:normAutofit fontScale="90000"/>
          </a:bodyPr>
          <a:lstStyle/>
          <a:p>
            <a:r>
              <a:rPr lang="en-US" sz="4600" dirty="0" smtClean="0"/>
              <a:t>Global Grants</a:t>
            </a:r>
          </a:p>
        </p:txBody>
      </p:sp>
      <p:sp>
        <p:nvSpPr>
          <p:cNvPr id="46083" name="Content Placeholder 1"/>
          <p:cNvSpPr>
            <a:spLocks noGrp="1"/>
          </p:cNvSpPr>
          <p:nvPr>
            <p:ph idx="4294967295"/>
          </p:nvPr>
        </p:nvSpPr>
        <p:spPr>
          <a:xfrm>
            <a:off x="609600" y="1524000"/>
            <a:ext cx="7924800" cy="4876800"/>
          </a:xfrm>
        </p:spPr>
        <p:txBody>
          <a:bodyPr/>
          <a:lstStyle/>
          <a:p>
            <a:pPr marL="287338" indent="-287338">
              <a:spcBef>
                <a:spcPts val="1200"/>
              </a:spcBef>
              <a:buClr>
                <a:srgbClr val="D2C896"/>
              </a:buClr>
            </a:pPr>
            <a:r>
              <a:rPr lang="en-US" dirty="0" smtClean="0"/>
              <a:t>Long-term projects</a:t>
            </a:r>
          </a:p>
          <a:p>
            <a:pPr marL="287338" indent="-287338">
              <a:spcBef>
                <a:spcPts val="1200"/>
              </a:spcBef>
              <a:buClr>
                <a:srgbClr val="D2C896"/>
              </a:buClr>
            </a:pPr>
            <a:r>
              <a:rPr lang="en-US" dirty="0" smtClean="0"/>
              <a:t>Larger grant awards</a:t>
            </a:r>
          </a:p>
          <a:p>
            <a:pPr marL="287338" indent="-287338">
              <a:spcBef>
                <a:spcPts val="1200"/>
              </a:spcBef>
              <a:buClr>
                <a:srgbClr val="D2C896"/>
              </a:buClr>
            </a:pPr>
            <a:r>
              <a:rPr lang="en-US" dirty="0" smtClean="0"/>
              <a:t>Sustainable, measurable outcomes</a:t>
            </a:r>
          </a:p>
          <a:p>
            <a:pPr marL="287338" indent="-287338">
              <a:spcBef>
                <a:spcPts val="1200"/>
              </a:spcBef>
              <a:buClr>
                <a:srgbClr val="D2C896"/>
              </a:buClr>
            </a:pPr>
            <a:r>
              <a:rPr lang="en-US" dirty="0" smtClean="0"/>
              <a:t>Alignment with areas of focus</a:t>
            </a:r>
          </a:p>
          <a:p>
            <a:pPr marL="287338" indent="-287338">
              <a:spcBef>
                <a:spcPts val="1200"/>
              </a:spcBef>
              <a:buClr>
                <a:srgbClr val="D2C896"/>
              </a:buClr>
            </a:pPr>
            <a:r>
              <a:rPr lang="en-US" dirty="0" smtClean="0"/>
              <a:t>Vocational Training Teams</a:t>
            </a:r>
          </a:p>
          <a:p>
            <a:pPr marL="287338" indent="-287338">
              <a:spcBef>
                <a:spcPts val="1200"/>
              </a:spcBef>
              <a:buClr>
                <a:srgbClr val="D2C896"/>
              </a:buClr>
            </a:pPr>
            <a:r>
              <a:rPr lang="en-US" dirty="0" smtClean="0"/>
              <a:t>Scholars</a:t>
            </a:r>
          </a:p>
          <a:p>
            <a:pPr marL="287338" indent="-287338">
              <a:spcBef>
                <a:spcPts val="1200"/>
              </a:spcBef>
              <a:buClr>
                <a:srgbClr val="D2C896"/>
              </a:buClr>
            </a:pPr>
            <a:r>
              <a:rPr lang="en-US" dirty="0" smtClean="0"/>
              <a:t>World Fund match</a:t>
            </a:r>
          </a:p>
          <a:p>
            <a:pPr marL="287338" indent="-287338">
              <a:spcBef>
                <a:spcPts val="1200"/>
              </a:spcBef>
              <a:buClr>
                <a:srgbClr val="D2C896"/>
              </a:buClr>
              <a:buFont typeface="Wingdings 2" pitchFamily="18" charset="2"/>
              <a:buNone/>
            </a:pPr>
            <a:r>
              <a:rPr lang="en-US" sz="2400" i="1" dirty="0" smtClean="0"/>
              <a:t>     </a:t>
            </a:r>
            <a:r>
              <a:rPr lang="en-US" sz="2400" dirty="0" smtClean="0"/>
              <a:t>$0.50:$1 match for club contributions</a:t>
            </a:r>
          </a:p>
          <a:p>
            <a:pPr marL="287338" indent="-287338">
              <a:buFont typeface="Wingdings 2" pitchFamily="18" charset="2"/>
              <a:buNone/>
            </a:pPr>
            <a:r>
              <a:rPr lang="en-US" sz="2400" dirty="0" smtClean="0"/>
              <a:t>     $1:$1 match for District Designated Funds (DDF)</a:t>
            </a:r>
            <a:r>
              <a:rPr lang="en-US" dirty="0" smtClean="0"/>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pPr algn="ctr"/>
            <a:r>
              <a:rPr lang="en-US" dirty="0" smtClean="0"/>
              <a:t>XXXXX Rotary Club</a:t>
            </a:r>
            <a:endParaRPr lang="en-US" dirty="0"/>
          </a:p>
        </p:txBody>
      </p:sp>
      <p:sp>
        <p:nvSpPr>
          <p:cNvPr id="3" name="Content Placeholder 2"/>
          <p:cNvSpPr>
            <a:spLocks noGrp="1"/>
          </p:cNvSpPr>
          <p:nvPr>
            <p:ph idx="1"/>
          </p:nvPr>
        </p:nvSpPr>
        <p:spPr>
          <a:xfrm>
            <a:off x="457200" y="1676400"/>
            <a:ext cx="8382000" cy="4648200"/>
          </a:xfrm>
        </p:spPr>
        <p:txBody>
          <a:bodyPr>
            <a:normAutofit lnSpcReduction="10000"/>
          </a:bodyPr>
          <a:lstStyle/>
          <a:p>
            <a:r>
              <a:rPr lang="en-US" dirty="0" smtClean="0"/>
              <a:t>Membership:  2013-14 = XX; 2014-15 = XX; 2015-16 = XX</a:t>
            </a:r>
          </a:p>
          <a:p>
            <a:r>
              <a:rPr lang="en-US" dirty="0" smtClean="0"/>
              <a:t>Annual Fund Giving:</a:t>
            </a:r>
          </a:p>
          <a:p>
            <a:pPr lvl="1"/>
            <a:r>
              <a:rPr lang="en-US" dirty="0" smtClean="0"/>
              <a:t>2015-16:  Goal = $</a:t>
            </a:r>
            <a:r>
              <a:rPr lang="en-US" dirty="0" err="1" smtClean="0"/>
              <a:t>xxxxx</a:t>
            </a:r>
            <a:r>
              <a:rPr lang="en-US" dirty="0" smtClean="0"/>
              <a:t> / </a:t>
            </a:r>
            <a:r>
              <a:rPr lang="en-US" dirty="0" err="1" smtClean="0"/>
              <a:t>PolioPlus</a:t>
            </a:r>
            <a:r>
              <a:rPr lang="en-US" dirty="0" smtClean="0"/>
              <a:t> Goal = $</a:t>
            </a:r>
            <a:r>
              <a:rPr lang="en-US" dirty="0" err="1" smtClean="0"/>
              <a:t>xxxxx</a:t>
            </a:r>
            <a:endParaRPr lang="en-US" dirty="0" smtClean="0"/>
          </a:p>
          <a:p>
            <a:pPr lvl="1"/>
            <a:r>
              <a:rPr lang="en-US" dirty="0" smtClean="0"/>
              <a:t>2014-15:  Goal = $</a:t>
            </a:r>
            <a:r>
              <a:rPr lang="en-US" dirty="0" err="1" smtClean="0"/>
              <a:t>xxxx</a:t>
            </a:r>
            <a:r>
              <a:rPr lang="en-US" dirty="0" smtClean="0"/>
              <a:t>/Actual = $xxx(xx%) + $</a:t>
            </a:r>
            <a:r>
              <a:rPr lang="en-US" dirty="0" err="1" smtClean="0"/>
              <a:t>xxxx</a:t>
            </a:r>
            <a:r>
              <a:rPr lang="en-US" dirty="0" smtClean="0"/>
              <a:t> pp</a:t>
            </a:r>
          </a:p>
          <a:p>
            <a:pPr lvl="1"/>
            <a:r>
              <a:rPr lang="en-US" dirty="0" smtClean="0"/>
              <a:t>2013-14:  Goal = $</a:t>
            </a:r>
            <a:r>
              <a:rPr lang="en-US" dirty="0" err="1" smtClean="0"/>
              <a:t>xxxx</a:t>
            </a:r>
            <a:r>
              <a:rPr lang="en-US" dirty="0" smtClean="0"/>
              <a:t>/Actual = $</a:t>
            </a:r>
            <a:r>
              <a:rPr lang="en-US" dirty="0" err="1" smtClean="0"/>
              <a:t>xxxx</a:t>
            </a:r>
            <a:r>
              <a:rPr lang="en-US" dirty="0" smtClean="0"/>
              <a:t> (xx%)+ $</a:t>
            </a:r>
            <a:r>
              <a:rPr lang="en-US" dirty="0" err="1" smtClean="0"/>
              <a:t>xxxx</a:t>
            </a:r>
            <a:r>
              <a:rPr lang="en-US" dirty="0" smtClean="0"/>
              <a:t> pp  </a:t>
            </a:r>
          </a:p>
          <a:p>
            <a:r>
              <a:rPr lang="en-US" dirty="0" smtClean="0"/>
              <a:t>Rotary Foundation District Grants </a:t>
            </a:r>
          </a:p>
          <a:p>
            <a:pPr lvl="1"/>
            <a:r>
              <a:rPr lang="en-US" dirty="0" smtClean="0"/>
              <a:t>2015-16:  ($122,000) = ??? </a:t>
            </a:r>
          </a:p>
          <a:p>
            <a:pPr lvl="1"/>
            <a:r>
              <a:rPr lang="en-US" dirty="0" smtClean="0"/>
              <a:t>2014-15:  ($120,000) =  ????</a:t>
            </a:r>
          </a:p>
          <a:p>
            <a:pPr lvl="1"/>
            <a:r>
              <a:rPr lang="en-US" dirty="0" smtClean="0"/>
              <a:t>2013-14:  ($116,000) = ???? </a:t>
            </a:r>
            <a:endParaRPr lang="en-US" i="1" dirty="0" smtClean="0">
              <a:solidFill>
                <a:srgbClr val="FF0000"/>
              </a:solidFill>
            </a:endParaRPr>
          </a:p>
          <a:p>
            <a:r>
              <a:rPr lang="en-US" dirty="0" smtClean="0"/>
              <a:t>Rotary Foundation Global Grants</a:t>
            </a:r>
          </a:p>
          <a:p>
            <a:pPr lvl="1"/>
            <a:r>
              <a:rPr lang="en-US" dirty="0" smtClean="0"/>
              <a:t>No record of a Global Grant</a:t>
            </a:r>
            <a:endParaRPr lang="en-US" i="1" dirty="0">
              <a:solidFill>
                <a:srgbClr val="FF0000"/>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3" cstate="print">
            <a:lum bright="4000"/>
          </a:blip>
          <a:srcRect/>
          <a:stretch>
            <a:fillRect/>
          </a:stretch>
        </p:blipFill>
        <p:spPr bwMode="auto">
          <a:xfrm>
            <a:off x="457200" y="304800"/>
            <a:ext cx="8077200" cy="5451475"/>
          </a:xfrm>
          <a:prstGeom prst="rect">
            <a:avLst/>
          </a:prstGeom>
          <a:noFill/>
          <a:ln w="28575">
            <a:solidFill>
              <a:srgbClr val="B70050"/>
            </a:solidFill>
            <a:miter lim="800000"/>
            <a:headEnd/>
            <a:tailEnd/>
          </a:ln>
        </p:spPr>
      </p:pic>
      <p:sp>
        <p:nvSpPr>
          <p:cNvPr id="24579" name="Text Box 3"/>
          <p:cNvSpPr txBox="1">
            <a:spLocks noChangeArrowheads="1"/>
          </p:cNvSpPr>
          <p:nvPr/>
        </p:nvSpPr>
        <p:spPr bwMode="auto">
          <a:xfrm>
            <a:off x="1371600" y="5943600"/>
            <a:ext cx="7391400" cy="701675"/>
          </a:xfrm>
          <a:prstGeom prst="rect">
            <a:avLst/>
          </a:prstGeom>
          <a:noFill/>
          <a:ln w="9525">
            <a:noFill/>
            <a:miter lim="800000"/>
            <a:headEnd/>
            <a:tailEnd/>
          </a:ln>
          <a:effectLst/>
        </p:spPr>
        <p:txBody>
          <a:bodyPr wrap="square">
            <a:spAutoFit/>
          </a:bodyPr>
          <a:lstStyle/>
          <a:p>
            <a:r>
              <a:rPr lang="en-US" sz="4000" dirty="0">
                <a:latin typeface="Comic Sans MS" pitchFamily="66" charset="0"/>
                <a:cs typeface="Arial" pitchFamily="34" charset="0"/>
              </a:rPr>
              <a:t>Doing Good </a:t>
            </a:r>
            <a:r>
              <a:rPr lang="en-US" sz="4000" dirty="0" smtClean="0">
                <a:latin typeface="Comic Sans MS" pitchFamily="66" charset="0"/>
                <a:cs typeface="Arial" pitchFamily="34" charset="0"/>
              </a:rPr>
              <a:t>in the World!</a:t>
            </a:r>
            <a:endParaRPr lang="en-US" sz="4000" dirty="0">
              <a:latin typeface="Comic Sans MS" pitchFamily="66" charset="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7"/>
          <p:cNvPicPr>
            <a:picLocks noChangeAspect="1" noChangeArrowheads="1"/>
          </p:cNvPicPr>
          <p:nvPr/>
        </p:nvPicPr>
        <p:blipFill>
          <a:blip r:embed="rId3" cstate="print"/>
          <a:srcRect/>
          <a:stretch>
            <a:fillRect/>
          </a:stretch>
        </p:blipFill>
        <p:spPr bwMode="auto">
          <a:xfrm>
            <a:off x="6096000" y="3886200"/>
            <a:ext cx="2599144" cy="1828800"/>
          </a:xfrm>
          <a:prstGeom prst="rect">
            <a:avLst/>
          </a:prstGeom>
          <a:noFill/>
          <a:ln w="28575">
            <a:solidFill>
              <a:srgbClr val="B70050"/>
            </a:solidFill>
            <a:miter lim="800000"/>
            <a:headEnd/>
            <a:tailEnd/>
          </a:ln>
        </p:spPr>
      </p:pic>
      <p:sp>
        <p:nvSpPr>
          <p:cNvPr id="4" name="TextBox 3"/>
          <p:cNvSpPr txBox="1"/>
          <p:nvPr/>
        </p:nvSpPr>
        <p:spPr>
          <a:xfrm>
            <a:off x="1143000" y="1676400"/>
            <a:ext cx="5029200" cy="369332"/>
          </a:xfrm>
          <a:prstGeom prst="rect">
            <a:avLst/>
          </a:prstGeom>
          <a:noFill/>
        </p:spPr>
        <p:txBody>
          <a:bodyPr wrap="square" rtlCol="0">
            <a:spAutoFit/>
          </a:bodyPr>
          <a:lstStyle/>
          <a:p>
            <a:endParaRPr lang="en-US" dirty="0"/>
          </a:p>
        </p:txBody>
      </p:sp>
      <p:sp>
        <p:nvSpPr>
          <p:cNvPr id="5" name="TextBox 4"/>
          <p:cNvSpPr txBox="1"/>
          <p:nvPr/>
        </p:nvSpPr>
        <p:spPr>
          <a:xfrm>
            <a:off x="381000" y="914400"/>
            <a:ext cx="8534400" cy="2554545"/>
          </a:xfrm>
          <a:prstGeom prst="rect">
            <a:avLst/>
          </a:prstGeom>
          <a:noFill/>
        </p:spPr>
        <p:txBody>
          <a:bodyPr wrap="square" rtlCol="0">
            <a:spAutoFit/>
          </a:bodyPr>
          <a:lstStyle/>
          <a:p>
            <a:pPr algn="ctr"/>
            <a:r>
              <a:rPr lang="en-US" sz="8000" dirty="0" smtClean="0"/>
              <a:t>Every Rotarian Every Year</a:t>
            </a:r>
            <a:endParaRPr lang="en-US" sz="8000" dirty="0"/>
          </a:p>
        </p:txBody>
      </p:sp>
      <p:pic>
        <p:nvPicPr>
          <p:cNvPr id="6" name="Picture 3"/>
          <p:cNvPicPr>
            <a:picLocks noChangeAspect="1" noChangeArrowheads="1"/>
          </p:cNvPicPr>
          <p:nvPr/>
        </p:nvPicPr>
        <p:blipFill>
          <a:blip r:embed="rId4" cstate="print"/>
          <a:srcRect/>
          <a:stretch>
            <a:fillRect/>
          </a:stretch>
        </p:blipFill>
        <p:spPr bwMode="auto">
          <a:xfrm>
            <a:off x="304800" y="3581400"/>
            <a:ext cx="2590800" cy="1930712"/>
          </a:xfrm>
          <a:prstGeom prst="rect">
            <a:avLst/>
          </a:prstGeom>
          <a:noFill/>
          <a:ln w="28575">
            <a:solidFill>
              <a:srgbClr val="B70050"/>
            </a:solidFill>
            <a:miter lim="800000"/>
            <a:headEnd/>
            <a:tailEnd/>
          </a:ln>
        </p:spPr>
      </p:pic>
      <p:pic>
        <p:nvPicPr>
          <p:cNvPr id="8" name="Picture 7" descr="polio_booth_095"/>
          <p:cNvPicPr>
            <a:picLocks noChangeAspect="1" noChangeArrowheads="1"/>
          </p:cNvPicPr>
          <p:nvPr/>
        </p:nvPicPr>
        <p:blipFill>
          <a:blip r:embed="rId5" cstate="print"/>
          <a:srcRect/>
          <a:stretch>
            <a:fillRect/>
          </a:stretch>
        </p:blipFill>
        <p:spPr bwMode="auto">
          <a:xfrm>
            <a:off x="2514600" y="3810000"/>
            <a:ext cx="1416844" cy="1905000"/>
          </a:xfrm>
          <a:prstGeom prst="rect">
            <a:avLst/>
          </a:prstGeom>
          <a:noFill/>
          <a:ln w="9525">
            <a:solidFill>
              <a:srgbClr val="FF0000"/>
            </a:solidFill>
            <a:miter lim="800000"/>
            <a:headEnd/>
            <a:tailEnd/>
          </a:ln>
        </p:spPr>
      </p:pic>
      <p:pic>
        <p:nvPicPr>
          <p:cNvPr id="9" name="Picture 22"/>
          <p:cNvPicPr>
            <a:picLocks noChangeAspect="1" noChangeArrowheads="1"/>
          </p:cNvPicPr>
          <p:nvPr/>
        </p:nvPicPr>
        <p:blipFill>
          <a:blip r:embed="rId6" cstate="print"/>
          <a:srcRect/>
          <a:stretch>
            <a:fillRect/>
          </a:stretch>
        </p:blipFill>
        <p:spPr bwMode="auto">
          <a:xfrm>
            <a:off x="3886200" y="3505200"/>
            <a:ext cx="2362200" cy="1511113"/>
          </a:xfrm>
          <a:prstGeom prst="rect">
            <a:avLst/>
          </a:prstGeom>
          <a:noFill/>
          <a:ln w="28575">
            <a:solidFill>
              <a:srgbClr val="B70050"/>
            </a:solidFill>
            <a:miter lim="800000"/>
            <a:headEnd/>
            <a:tailEnd/>
          </a:ln>
        </p:spPr>
      </p:pic>
      <p:pic>
        <p:nvPicPr>
          <p:cNvPr id="7" name="Picture 4"/>
          <p:cNvPicPr>
            <a:picLocks noChangeAspect="1" noChangeArrowheads="1"/>
          </p:cNvPicPr>
          <p:nvPr/>
        </p:nvPicPr>
        <p:blipFill>
          <a:blip r:embed="rId7" cstate="print"/>
          <a:srcRect/>
          <a:stretch>
            <a:fillRect/>
          </a:stretch>
        </p:blipFill>
        <p:spPr bwMode="auto">
          <a:xfrm>
            <a:off x="4267200" y="4648200"/>
            <a:ext cx="2385905" cy="1828800"/>
          </a:xfrm>
          <a:prstGeom prst="rect">
            <a:avLst/>
          </a:prstGeom>
          <a:noFill/>
          <a:ln w="28575">
            <a:solidFill>
              <a:srgbClr val="B70050"/>
            </a:solidFill>
            <a:miter lim="800000"/>
            <a:headEnd/>
            <a:tailEnd/>
          </a:ln>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1084</TotalTime>
  <Words>2916</Words>
  <Application>Microsoft Office PowerPoint</Application>
  <PresentationFormat>On-screen Show (4:3)</PresentationFormat>
  <Paragraphs>198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PowerPoint Presentation</vt:lpstr>
      <vt:lpstr>PowerPoint Presentation</vt:lpstr>
      <vt:lpstr>TRF Mission Statement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this is WHY you believe, then be a part of….</vt:lpstr>
      <vt:lpstr>PowerPoint Presentation</vt:lpstr>
      <vt:lpstr>         Foundation Funds </vt:lpstr>
      <vt:lpstr>Do you know about….?</vt:lpstr>
      <vt:lpstr>SHARE:  Foundation Donation Flow</vt:lpstr>
      <vt:lpstr>Areas of Focus</vt:lpstr>
      <vt:lpstr>PowerPoint Presentation</vt:lpstr>
      <vt:lpstr>District Grants</vt:lpstr>
      <vt:lpstr>Global Grants</vt:lpstr>
      <vt:lpstr>XXXXX Rotary Club</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dc:creator>
  <cp:lastModifiedBy>Carol</cp:lastModifiedBy>
  <cp:revision>116</cp:revision>
  <cp:lastPrinted>2014-07-15T21:22:02Z</cp:lastPrinted>
  <dcterms:created xsi:type="dcterms:W3CDTF">2013-03-27T18:49:30Z</dcterms:created>
  <dcterms:modified xsi:type="dcterms:W3CDTF">2015-08-08T15:07:52Z</dcterms:modified>
</cp:coreProperties>
</file>